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34"/>
  </p:notesMasterIdLst>
  <p:sldIdLst>
    <p:sldId id="258" r:id="rId3"/>
    <p:sldId id="257" r:id="rId4"/>
    <p:sldId id="498" r:id="rId5"/>
    <p:sldId id="511" r:id="rId6"/>
    <p:sldId id="512" r:id="rId7"/>
    <p:sldId id="513" r:id="rId8"/>
    <p:sldId id="514" r:id="rId9"/>
    <p:sldId id="515" r:id="rId10"/>
    <p:sldId id="516" r:id="rId11"/>
    <p:sldId id="517" r:id="rId12"/>
    <p:sldId id="518" r:id="rId13"/>
    <p:sldId id="519" r:id="rId14"/>
    <p:sldId id="520" r:id="rId15"/>
    <p:sldId id="521" r:id="rId16"/>
    <p:sldId id="522" r:id="rId17"/>
    <p:sldId id="523" r:id="rId18"/>
    <p:sldId id="524" r:id="rId19"/>
    <p:sldId id="525" r:id="rId20"/>
    <p:sldId id="526" r:id="rId21"/>
    <p:sldId id="527" r:id="rId22"/>
    <p:sldId id="528" r:id="rId23"/>
    <p:sldId id="529" r:id="rId24"/>
    <p:sldId id="530" r:id="rId25"/>
    <p:sldId id="531" r:id="rId26"/>
    <p:sldId id="532" r:id="rId27"/>
    <p:sldId id="533" r:id="rId28"/>
    <p:sldId id="534" r:id="rId29"/>
    <p:sldId id="535" r:id="rId30"/>
    <p:sldId id="536" r:id="rId31"/>
    <p:sldId id="537" r:id="rId32"/>
    <p:sldId id="510"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12" autoAdjust="0"/>
    <p:restoredTop sz="95244" autoAdjust="0"/>
  </p:normalViewPr>
  <p:slideViewPr>
    <p:cSldViewPr snapToGrid="0" showGuides="1">
      <p:cViewPr varScale="1">
        <p:scale>
          <a:sx n="86" d="100"/>
          <a:sy n="86" d="100"/>
        </p:scale>
        <p:origin x="792" y="6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2022/9/12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8"/>
          <p:cNvSpPr txBox="1"/>
          <p:nvPr/>
        </p:nvSpPr>
        <p:spPr>
          <a:xfrm>
            <a:off x="4585333" y="2655193"/>
            <a:ext cx="2676078"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回归算法</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469571"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dirty="0"/>
                <a:t>2</a:t>
              </a:r>
              <a:endParaRPr lang="zh-CN" altLang="en-US" sz="36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、正则化回归分析</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3"/>
            <a:ext cx="11382827" cy="5581538"/>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同样的，如图所示，分类中也存在这样的问题。以多项式的理解，𝑥的次数越高，拟合的越好，但相应的预测的能力就可能变差。那么如何解决过拟合的问题呢？</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总的来说，过拟合的模型泛化性能会下降，所以我们希望找到一个既简单，又适合的模型。简单来说就是曲线更平滑，参数更少。一般情况下有两种做法：</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）丢弃一些不能帮助我们正确预测的特征。可以是手工选择保留哪些特征，也就是进行特征工程，或者使用一些模型选择的算法来帮忙，例如</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PCA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降维。</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）采用正则化。通过加入正则惩罚项的方式，保留所有的特征的同时，减少参数的大小（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magnitude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）。有了正则化这一约束方式，使模型拥有的自由度越低，就越不容易过拟合数据。比如，将多项式模型正则化的简单方法就是降低多项式的阶数。正则化一般分为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a:extLst>
              <a:ext uri="{FF2B5EF4-FFF2-40B4-BE49-F238E27FC236}">
                <a16:creationId xmlns:a16="http://schemas.microsoft.com/office/drawing/2014/main" id="{09303073-127D-1AD2-7D9A-5EF8F6541482}"/>
              </a:ext>
            </a:extLst>
          </p:cNvPr>
          <p:cNvPicPr>
            <a:picLocks noChangeAspect="1"/>
          </p:cNvPicPr>
          <p:nvPr/>
        </p:nvPicPr>
        <p:blipFill>
          <a:blip r:embed="rId2"/>
          <a:stretch>
            <a:fillRect/>
          </a:stretch>
        </p:blipFill>
        <p:spPr>
          <a:xfrm>
            <a:off x="3300237" y="2161298"/>
            <a:ext cx="5591521" cy="1625477"/>
          </a:xfrm>
          <a:prstGeom prst="rect">
            <a:avLst/>
          </a:prstGeom>
        </p:spPr>
      </p:pic>
    </p:spTree>
    <p:extLst>
      <p:ext uri="{BB962C8B-B14F-4D97-AF65-F5344CB8AC3E}">
        <p14:creationId xmlns:p14="http://schemas.microsoft.com/office/powerpoint/2010/main" val="85187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strips(down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animEffect transition="in" filter="strips(downLeft)">
                                      <p:cBhvr>
                                        <p:cTn id="15" dur="500"/>
                                        <p:tgtEl>
                                          <p:spTgt spid="5">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5">
                                            <p:txEl>
                                              <p:pRg st="7" end="7"/>
                                            </p:txEl>
                                          </p:spTgt>
                                        </p:tgtEl>
                                        <p:attrNameLst>
                                          <p:attrName>style.visibility</p:attrName>
                                        </p:attrNameLst>
                                      </p:cBhvr>
                                      <p:to>
                                        <p:strVal val="visible"/>
                                      </p:to>
                                    </p:set>
                                    <p:animEffect transition="in" filter="strips(downLeft)">
                                      <p:cBhvr>
                                        <p:cTn id="20" dur="500"/>
                                        <p:tgtEl>
                                          <p:spTgt spid="5">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animEffect transition="in" filter="strips(downLeft)">
                                      <p:cBhvr>
                                        <p:cTn id="25"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、正则化回归分析</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3"/>
            <a:ext cx="11382827" cy="414122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对线性模型来说，正则化通常通过约束模型的权重来实现。接下来我们将会使用岭回归（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Ridge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）、套索回归（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）及弹性网络回归（</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ElasticNet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）这三种不同的实现方法对权重进行约束。</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二、岭回归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岭回归（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Ridge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）是线性回归的正则化版，其使用的是</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正则，也就是在代价函数中添加一个如下的正则化惩罚项。</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从概率分布上的角度来看，就是为模型添加了一个先验知识，权重参数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服从零均值高斯分布。加入</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正则后，使得学习中的算法不仅需要拟合数据，同时还要让模型权重保持最小。</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超参数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α</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控制的是对模型进行正则化的程度。如果</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α=0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，则岭回归就是线性模型。如果</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α</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非常大，那么所有的权重都将非常接近于零，结果是一条穿过数据平均值的水平线。</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正则后的代价函数可以写为如下形式。</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E3EA7EB7-562B-5400-3E25-2B1249B22B69}"/>
                  </a:ext>
                </a:extLst>
              </p:cNvPr>
              <p:cNvSpPr txBox="1"/>
              <p:nvPr/>
            </p:nvSpPr>
            <p:spPr>
              <a:xfrm>
                <a:off x="5439050" y="2749109"/>
                <a:ext cx="1313896"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𝛼</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sSubSup>
                            <m:sSubSupPr>
                              <m:ctrlPr>
                                <a:rPr lang="zh-CN" altLang="en-US" i="1">
                                  <a:solidFill>
                                    <a:srgbClr val="836967"/>
                                  </a:solidFill>
                                  <a:latin typeface="Cambria Math" panose="02040503050406030204" pitchFamily="18" charset="0"/>
                                </a:rPr>
                              </m:ctrlPr>
                            </m:sSubSupPr>
                            <m:e>
                              <m:r>
                                <a:rPr lang="zh-CN" altLang="en-US" i="1">
                                  <a:latin typeface="Cambria Math" panose="02040503050406030204" pitchFamily="18" charset="0"/>
                                </a:rPr>
                                <m:t>𝑤</m:t>
                              </m:r>
                            </m:e>
                            <m:sub>
                              <m:r>
                                <a:rPr lang="zh-CN" altLang="en-US" i="1">
                                  <a:latin typeface="Cambria Math" panose="02040503050406030204" pitchFamily="18" charset="0"/>
                                </a:rPr>
                                <m:t>𝑖</m:t>
                              </m:r>
                            </m:sub>
                            <m:sup>
                              <m:r>
                                <a:rPr lang="zh-CN" altLang="en-US" i="0">
                                  <a:latin typeface="Cambria Math" panose="02040503050406030204" pitchFamily="18" charset="0"/>
                                </a:rPr>
                                <m:t>2</m:t>
                              </m:r>
                            </m:sup>
                          </m:sSubSup>
                        </m:e>
                      </m:nary>
                    </m:oMath>
                  </m:oMathPara>
                </a14:m>
                <a:endParaRPr lang="zh-CN" altLang="en-US" dirty="0"/>
              </a:p>
            </p:txBody>
          </p:sp>
        </mc:Choice>
        <mc:Fallback xmlns="">
          <p:sp>
            <p:nvSpPr>
              <p:cNvPr id="7" name="文本框 6">
                <a:extLst>
                  <a:ext uri="{FF2B5EF4-FFF2-40B4-BE49-F238E27FC236}">
                    <a16:creationId xmlns:a16="http://schemas.microsoft.com/office/drawing/2014/main" id="{E3EA7EB7-562B-5400-3E25-2B1249B22B69}"/>
                  </a:ext>
                </a:extLst>
              </p:cNvPr>
              <p:cNvSpPr txBox="1">
                <a:spLocks noRot="1" noChangeAspect="1" noMove="1" noResize="1" noEditPoints="1" noAdjustHandles="1" noChangeArrowheads="1" noChangeShapeType="1" noTextEdit="1"/>
              </p:cNvSpPr>
              <p:nvPr/>
            </p:nvSpPr>
            <p:spPr>
              <a:xfrm>
                <a:off x="5439050" y="2749109"/>
                <a:ext cx="1313896" cy="848566"/>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A6BD5893-5911-C589-31D8-41030A1ECB44}"/>
                  </a:ext>
                </a:extLst>
              </p:cNvPr>
              <p:cNvSpPr txBox="1"/>
              <p:nvPr/>
            </p:nvSpPr>
            <p:spPr>
              <a:xfrm>
                <a:off x="3033202" y="5373037"/>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𝛼</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sSubSup>
                            <m:sSubSupPr>
                              <m:ctrlPr>
                                <a:rPr lang="zh-CN" altLang="en-US" i="1">
                                  <a:solidFill>
                                    <a:srgbClr val="836967"/>
                                  </a:solidFill>
                                  <a:latin typeface="Cambria Math" panose="02040503050406030204" pitchFamily="18" charset="0"/>
                                </a:rPr>
                              </m:ctrlPr>
                            </m:sSubSupPr>
                            <m:e>
                              <m:r>
                                <a:rPr lang="zh-CN" altLang="en-US" i="1">
                                  <a:latin typeface="Cambria Math" panose="02040503050406030204" pitchFamily="18" charset="0"/>
                                </a:rPr>
                                <m:t>𝑤</m:t>
                              </m:r>
                            </m:e>
                            <m:sub>
                              <m:r>
                                <a:rPr lang="zh-CN" altLang="en-US" i="1">
                                  <a:latin typeface="Cambria Math" panose="02040503050406030204" pitchFamily="18" charset="0"/>
                                </a:rPr>
                                <m:t>𝑖</m:t>
                              </m:r>
                            </m:sub>
                            <m:sup>
                              <m:r>
                                <a:rPr lang="zh-CN" altLang="en-US" i="0">
                                  <a:latin typeface="Cambria Math" panose="02040503050406030204" pitchFamily="18" charset="0"/>
                                </a:rPr>
                                <m:t>2</m:t>
                              </m:r>
                            </m:sup>
                          </m:sSubSup>
                        </m:e>
                      </m:nary>
                    </m:oMath>
                  </m:oMathPara>
                </a14:m>
                <a:endParaRPr lang="zh-CN" altLang="en-US" dirty="0"/>
              </a:p>
            </p:txBody>
          </p:sp>
        </mc:Choice>
        <mc:Fallback xmlns="">
          <p:sp>
            <p:nvSpPr>
              <p:cNvPr id="9" name="文本框 8">
                <a:extLst>
                  <a:ext uri="{FF2B5EF4-FFF2-40B4-BE49-F238E27FC236}">
                    <a16:creationId xmlns:a16="http://schemas.microsoft.com/office/drawing/2014/main" id="{A6BD5893-5911-C589-31D8-41030A1ECB44}"/>
                  </a:ext>
                </a:extLst>
              </p:cNvPr>
              <p:cNvSpPr txBox="1">
                <a:spLocks noRot="1" noChangeAspect="1" noMove="1" noResize="1" noEditPoints="1" noAdjustHandles="1" noChangeArrowheads="1" noChangeShapeType="1" noTextEdit="1"/>
              </p:cNvSpPr>
              <p:nvPr/>
            </p:nvSpPr>
            <p:spPr>
              <a:xfrm>
                <a:off x="3033202" y="5373037"/>
                <a:ext cx="6125592" cy="848566"/>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53685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strips(down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strips(downLeft)">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strips(downLeft)">
                                      <p:cBhvr>
                                        <p:cTn id="20" dur="500"/>
                                        <p:tgtEl>
                                          <p:spTgt spid="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strips(downLeft)">
                                      <p:cBhvr>
                                        <p:cTn id="25" dur="500"/>
                                        <p:tgtEl>
                                          <p:spTgt spid="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strips(downLeft)">
                                      <p:cBhvr>
                                        <p:cTn id="3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、正则化回归分析</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4"/>
            <a:ext cx="11382827" cy="5419606"/>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三、</a:t>
            </a:r>
            <a:r>
              <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有了岭回归的基础，再来看套索回归（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）便很容易了。线性回归的另一种正则化，叫作最小绝对收缩和选择算子回归（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Least Absolute Shrinkage and Selection Operator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，简称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回归，或套索回归）。与岭回归一样，它也是向代价函数增加一个如下正则惩罚项，但是它增加的是权重向量的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范数。</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如果从概率分布的角度来讲，就是为模型添加了一个先验知识，权重参数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服从零均值拉普拉斯分布。对于模型权重系数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的求解是通过最小化目标函数实现的，目标代价函数如下所示。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需注意，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 </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正则化除了和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正则化一样可以约束数量级外，</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正则化还能起到使参数更加稀疏的作用，稀疏化的结果使优化后的参数一部分为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，另一部分为非零实值。也就是说，</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正则倾向于完全消除掉最不重要特征的权重（将它们设置为零）。非零实值的那部分参数可起到选择重要参数或特征维度的作用，同时可起到去除噪声的效果。</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7F296C0C-4998-D869-9583-A2E152D8893A}"/>
                  </a:ext>
                </a:extLst>
              </p:cNvPr>
              <p:cNvSpPr txBox="1"/>
              <p:nvPr/>
            </p:nvSpPr>
            <p:spPr>
              <a:xfrm>
                <a:off x="3033202" y="2696217"/>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𝜆</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d>
                            <m:dPr>
                              <m:begChr m:val="|"/>
                              <m:end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𝑖</m:t>
                                  </m:r>
                                </m:sub>
                              </m:sSub>
                            </m:e>
                          </m:d>
                        </m:e>
                      </m:nary>
                    </m:oMath>
                  </m:oMathPara>
                </a14:m>
                <a:endParaRPr lang="zh-CN" altLang="en-US" dirty="0"/>
              </a:p>
            </p:txBody>
          </p:sp>
        </mc:Choice>
        <mc:Fallback xmlns="">
          <p:sp>
            <p:nvSpPr>
              <p:cNvPr id="6" name="文本框 5">
                <a:extLst>
                  <a:ext uri="{FF2B5EF4-FFF2-40B4-BE49-F238E27FC236}">
                    <a16:creationId xmlns:a16="http://schemas.microsoft.com/office/drawing/2014/main" id="{7F296C0C-4998-D869-9583-A2E152D8893A}"/>
                  </a:ext>
                </a:extLst>
              </p:cNvPr>
              <p:cNvSpPr txBox="1">
                <a:spLocks noRot="1" noChangeAspect="1" noMove="1" noResize="1" noEditPoints="1" noAdjustHandles="1" noChangeArrowheads="1" noChangeShapeType="1" noTextEdit="1"/>
              </p:cNvSpPr>
              <p:nvPr/>
            </p:nvSpPr>
            <p:spPr>
              <a:xfrm>
                <a:off x="3033202" y="2696217"/>
                <a:ext cx="6125592" cy="848566"/>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24902E96-6BD3-B755-105B-7BBD489D39E9}"/>
                  </a:ext>
                </a:extLst>
              </p:cNvPr>
              <p:cNvSpPr txBox="1"/>
              <p:nvPr/>
            </p:nvSpPr>
            <p:spPr>
              <a:xfrm>
                <a:off x="3033202" y="4213796"/>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𝜆</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d>
                            <m:dPr>
                              <m:begChr m:val="|"/>
                              <m:end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𝑖</m:t>
                                  </m:r>
                                </m:sub>
                              </m:sSub>
                            </m:e>
                          </m:d>
                        </m:e>
                      </m:nary>
                    </m:oMath>
                  </m:oMathPara>
                </a14:m>
                <a:endParaRPr lang="zh-CN" altLang="en-US" dirty="0"/>
              </a:p>
            </p:txBody>
          </p:sp>
        </mc:Choice>
        <mc:Fallback xmlns="">
          <p:sp>
            <p:nvSpPr>
              <p:cNvPr id="10" name="文本框 9">
                <a:extLst>
                  <a:ext uri="{FF2B5EF4-FFF2-40B4-BE49-F238E27FC236}">
                    <a16:creationId xmlns:a16="http://schemas.microsoft.com/office/drawing/2014/main" id="{24902E96-6BD3-B755-105B-7BBD489D39E9}"/>
                  </a:ext>
                </a:extLst>
              </p:cNvPr>
              <p:cNvSpPr txBox="1">
                <a:spLocks noRot="1" noChangeAspect="1" noMove="1" noResize="1" noEditPoints="1" noAdjustHandles="1" noChangeArrowheads="1" noChangeShapeType="1" noTextEdit="1"/>
              </p:cNvSpPr>
              <p:nvPr/>
            </p:nvSpPr>
            <p:spPr>
              <a:xfrm>
                <a:off x="3033202" y="4213796"/>
                <a:ext cx="6125592" cy="848566"/>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4973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strips(down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、正则化回归分析</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4"/>
            <a:ext cx="11382827" cy="338662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三、</a:t>
            </a:r>
            <a:r>
              <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相比于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，有所不同：</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减少的是一个常量，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减少的是权重的固定比例</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）孰快孰慢取决于权重</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本身的大小，权重较大时可能</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快，较小时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快</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使权重稀疏，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使权重平滑，一句话总结就是：</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会趋向于产生少量的特征，而其他的特征都是</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会选择更多的特征，这些特征都会接近于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）实践中</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正则化通常优于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9968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strips(down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trips(down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trips(downLeft)">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strips(downLeft)">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strips(downLeft)">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、正则化回归分析</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3"/>
            <a:ext cx="11382827" cy="562379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四、</a:t>
            </a:r>
            <a:r>
              <a:rPr lang="en-US" altLang="zh-CN" sz="1600" b="1" u="sng"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ElasticNet</a:t>
            </a: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有了</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正则后，很自然的我们便会考虑是否可以将两者结合使用。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正则化联合使用形式被称为“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Elastic</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网络正则化”，在回归问题上便称为弹性网络回归（</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ElasticNet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弹性网络是岭回归与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回归之间的中间地带。其正则项就是岭回归和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回归的正则项的混合，混合比例通过</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l1_ratio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来控制。当</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l1_ratio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时，弹性网络即等同于岭回归，而当</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l1_ratio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时，即相当于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回归。对于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 &lt; l1_ratio &lt; 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的情况，惩罚是</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的组合。弹性网络回归代价函数公式如下所示。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那么到底如何选用线性回归、岭回归、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回归和弹性网络呢？通常来说，有正则化总是比没有更好一些。所以大多数情况下，应该避免使用纯线性回归。岭回归是个不错的默认选择，但是如果你觉得实际用到的特征只有少数几个，那就应该更倾向于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回归或是弹性网络，因为它们会将无用特征的权重降为零。一般而言，弹性网络优于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回归，因为当特征数量超过训练实例数量，又或者是几个特征强相关时，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回归的表现可能非常不稳定。</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CBAB2CA9-64A0-14CB-D5AC-BA79BF93CC99}"/>
                  </a:ext>
                </a:extLst>
              </p:cNvPr>
              <p:cNvSpPr txBox="1"/>
              <p:nvPr/>
            </p:nvSpPr>
            <p:spPr>
              <a:xfrm>
                <a:off x="3033202" y="3677577"/>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𝑙</m:t>
                      </m:r>
                      <m:r>
                        <a:rPr lang="zh-CN" altLang="en-US" i="0">
                          <a:latin typeface="Cambria Math" panose="02040503050406030204" pitchFamily="18" charset="0"/>
                        </a:rPr>
                        <m:t>1</m:t>
                      </m:r>
                      <m:r>
                        <m:rPr>
                          <m:lit/>
                        </m:rPr>
                        <a:rPr lang="zh-CN" altLang="en-US" i="0">
                          <a:latin typeface="Cambria Math" panose="02040503050406030204" pitchFamily="18" charset="0"/>
                        </a:rPr>
                        <m:t>_</m:t>
                      </m:r>
                      <m:r>
                        <a:rPr lang="zh-CN" altLang="en-US" i="1">
                          <a:latin typeface="Cambria Math" panose="02040503050406030204" pitchFamily="18" charset="0"/>
                        </a:rPr>
                        <m:t>𝑟𝑎𝑡𝑖𝑜</m:t>
                      </m:r>
                      <m:r>
                        <a:rPr lang="zh-CN" altLang="en-US" i="0">
                          <a:latin typeface="Cambria Math" panose="02040503050406030204" pitchFamily="18" charset="0"/>
                        </a:rPr>
                        <m:t>⋅</m:t>
                      </m:r>
                      <m:r>
                        <a:rPr lang="zh-CN" altLang="en-US" i="1">
                          <a:latin typeface="Cambria Math" panose="02040503050406030204" pitchFamily="18" charset="0"/>
                        </a:rPr>
                        <m:t>𝛼</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d>
                            <m:dPr>
                              <m:begChr m:val="|"/>
                              <m:end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𝑖</m:t>
                                  </m:r>
                                </m:sub>
                              </m:sSub>
                            </m:e>
                          </m:d>
                        </m:e>
                      </m:nary>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r>
                            <a:rPr lang="zh-CN" altLang="en-US" i="1">
                              <a:latin typeface="Cambria Math" panose="02040503050406030204" pitchFamily="18" charset="0"/>
                            </a:rPr>
                            <m:t>𝑙</m:t>
                          </m:r>
                          <m:r>
                            <a:rPr lang="zh-CN" altLang="en-US" i="0">
                              <a:latin typeface="Cambria Math" panose="02040503050406030204" pitchFamily="18" charset="0"/>
                            </a:rPr>
                            <m:t>1</m:t>
                          </m:r>
                          <m:r>
                            <m:rPr>
                              <m:lit/>
                            </m:rPr>
                            <a:rPr lang="zh-CN" altLang="en-US" i="0">
                              <a:latin typeface="Cambria Math" panose="02040503050406030204" pitchFamily="18" charset="0"/>
                            </a:rPr>
                            <m:t>_</m:t>
                          </m:r>
                          <m:r>
                            <a:rPr lang="zh-CN" altLang="en-US" i="1">
                              <a:latin typeface="Cambria Math" panose="02040503050406030204" pitchFamily="18" charset="0"/>
                            </a:rPr>
                            <m:t>𝑟𝑎𝑡𝑖𝑜</m:t>
                          </m:r>
                        </m:num>
                        <m:den>
                          <m:r>
                            <a:rPr lang="zh-CN" altLang="en-US" i="0">
                              <a:latin typeface="Cambria Math" panose="02040503050406030204" pitchFamily="18" charset="0"/>
                            </a:rPr>
                            <m:t>2</m:t>
                          </m:r>
                        </m:den>
                      </m:f>
                      <m:r>
                        <a:rPr lang="zh-CN" altLang="en-US" i="1">
                          <a:latin typeface="Cambria Math" panose="02040503050406030204" pitchFamily="18" charset="0"/>
                        </a:rPr>
                        <m:t>𝛼</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sSubSup>
                            <m:sSubSupPr>
                              <m:ctrlPr>
                                <a:rPr lang="zh-CN" altLang="en-US" i="1">
                                  <a:solidFill>
                                    <a:srgbClr val="836967"/>
                                  </a:solidFill>
                                  <a:latin typeface="Cambria Math" panose="02040503050406030204" pitchFamily="18" charset="0"/>
                                </a:rPr>
                              </m:ctrlPr>
                            </m:sSubSupPr>
                            <m:e>
                              <m:r>
                                <a:rPr lang="zh-CN" altLang="en-US" i="1">
                                  <a:latin typeface="Cambria Math" panose="02040503050406030204" pitchFamily="18" charset="0"/>
                                </a:rPr>
                                <m:t>𝑤</m:t>
                              </m:r>
                            </m:e>
                            <m:sub>
                              <m:r>
                                <a:rPr lang="zh-CN" altLang="en-US" i="1">
                                  <a:latin typeface="Cambria Math" panose="02040503050406030204" pitchFamily="18" charset="0"/>
                                </a:rPr>
                                <m:t>𝑖</m:t>
                              </m:r>
                            </m:sub>
                            <m:sup>
                              <m:r>
                                <a:rPr lang="zh-CN" altLang="en-US" i="0">
                                  <a:latin typeface="Cambria Math" panose="02040503050406030204" pitchFamily="18" charset="0"/>
                                </a:rPr>
                                <m:t>2</m:t>
                              </m:r>
                            </m:sup>
                          </m:sSubSup>
                        </m:e>
                      </m:nary>
                    </m:oMath>
                  </m:oMathPara>
                </a14:m>
                <a:endParaRPr lang="zh-CN" altLang="en-US" dirty="0"/>
              </a:p>
            </p:txBody>
          </p:sp>
        </mc:Choice>
        <mc:Fallback xmlns="">
          <p:sp>
            <p:nvSpPr>
              <p:cNvPr id="4" name="文本框 3">
                <a:extLst>
                  <a:ext uri="{FF2B5EF4-FFF2-40B4-BE49-F238E27FC236}">
                    <a16:creationId xmlns:a16="http://schemas.microsoft.com/office/drawing/2014/main" id="{CBAB2CA9-64A0-14CB-D5AC-BA79BF93CC99}"/>
                  </a:ext>
                </a:extLst>
              </p:cNvPr>
              <p:cNvSpPr txBox="1">
                <a:spLocks noRot="1" noChangeAspect="1" noMove="1" noResize="1" noEditPoints="1" noAdjustHandles="1" noChangeArrowheads="1" noChangeShapeType="1" noTextEdit="1"/>
              </p:cNvSpPr>
              <p:nvPr/>
            </p:nvSpPr>
            <p:spPr>
              <a:xfrm>
                <a:off x="3033202" y="3677577"/>
                <a:ext cx="6125592" cy="848566"/>
              </a:xfrm>
              <a:prstGeom prst="rect">
                <a:avLst/>
              </a:prstGeom>
              <a:blipFill>
                <a:blip r:embed="rId2"/>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99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4"/>
            <a:ext cx="11382827" cy="4984602"/>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一、贝叶斯方法</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要深入理解贝叶斯方法，我们需要知道下面的知识。</a:t>
            </a: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先验与后验概率</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）先验概率。通俗点说，先验概率是统计得到的，或者是自身依据经验给出的一个概率值，例如下雨和穿凉鞋之间，设下雨为事件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，穿凉鞋为事件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分别是下雨和穿凉鞋的先验概率。（在由</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求</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的情境下，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也可以叫做边缘概率）</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后验概率。后验概率是贝叶斯定理的最终分析结果，反映在给定观测数据的基础上，对于参数的新认知。更直白一点，就是最开始没有观测数据的时候，依据以往的经验赋予待求参数一个先验分布，然后来了实际的观测数据之后，就对先验进行更新，得到后验概率。例如在已知下雨的数据基础上，想要判断穿凉鞋的概率，可以写成</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的后验概率</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P(B|A)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联合概率</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联合概率表示两件事情共同发生的概率。</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的联合概率表示为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条件概率</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在某事件发生的条件之下，另一事件发生的概率就是条件概率，其公式如下所示。</a:t>
            </a: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D0E591C7-924F-522F-86F9-B6670716A22C}"/>
                  </a:ext>
                </a:extLst>
              </p:cNvPr>
              <p:cNvSpPr txBox="1"/>
              <p:nvPr/>
            </p:nvSpPr>
            <p:spPr>
              <a:xfrm>
                <a:off x="3033202" y="5973038"/>
                <a:ext cx="6125592" cy="6690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𝐵</m:t>
                          </m:r>
                        </m:e>
                        <m:e>
                          <m:r>
                            <a:rPr lang="zh-CN" altLang="en-US" i="1">
                              <a:latin typeface="Cambria Math" panose="02040503050406030204" pitchFamily="18" charset="0"/>
                            </a:rPr>
                            <m:t>𝐴</m:t>
                          </m:r>
                        </m:e>
                      </m:d>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1">
                              <a:latin typeface="Cambria Math" panose="02040503050406030204" pitchFamily="18" charset="0"/>
                            </a:rPr>
                            <m:t>𝑃</m:t>
                          </m:r>
                          <m:d>
                            <m:dPr>
                              <m:ctrlPr>
                                <a:rPr lang="zh-CN" altLang="en-US" i="1">
                                  <a:latin typeface="Cambria Math" panose="02040503050406030204" pitchFamily="18" charset="0"/>
                                </a:rPr>
                              </m:ctrlPr>
                            </m:dPr>
                            <m:e>
                              <m:r>
                                <a:rPr lang="zh-CN" altLang="en-US" i="1">
                                  <a:latin typeface="Cambria Math" panose="02040503050406030204" pitchFamily="18" charset="0"/>
                                </a:rPr>
                                <m:t>𝐴𝐵</m:t>
                              </m:r>
                            </m:e>
                          </m:d>
                        </m:num>
                        <m:den>
                          <m:r>
                            <a:rPr lang="zh-CN" altLang="en-US" i="1">
                              <a:latin typeface="Cambria Math" panose="02040503050406030204" pitchFamily="18" charset="0"/>
                            </a:rPr>
                            <m:t>𝑃</m:t>
                          </m:r>
                          <m:d>
                            <m:dPr>
                              <m:ctrlPr>
                                <a:rPr lang="zh-CN" altLang="en-US" i="1">
                                  <a:latin typeface="Cambria Math" panose="02040503050406030204" pitchFamily="18" charset="0"/>
                                </a:rPr>
                              </m:ctrlPr>
                            </m:dPr>
                            <m:e>
                              <m:r>
                                <a:rPr lang="zh-CN" altLang="en-US" i="1">
                                  <a:latin typeface="Cambria Math" panose="02040503050406030204" pitchFamily="18" charset="0"/>
                                </a:rPr>
                                <m:t>𝐴</m:t>
                              </m:r>
                            </m:e>
                          </m:d>
                        </m:den>
                      </m:f>
                    </m:oMath>
                  </m:oMathPara>
                </a14:m>
                <a:endParaRPr lang="zh-CN" altLang="en-US" dirty="0"/>
              </a:p>
            </p:txBody>
          </p:sp>
        </mc:Choice>
        <mc:Fallback xmlns="">
          <p:sp>
            <p:nvSpPr>
              <p:cNvPr id="6" name="文本框 5">
                <a:extLst>
                  <a:ext uri="{FF2B5EF4-FFF2-40B4-BE49-F238E27FC236}">
                    <a16:creationId xmlns:a16="http://schemas.microsoft.com/office/drawing/2014/main" id="{D0E591C7-924F-522F-86F9-B6670716A22C}"/>
                  </a:ext>
                </a:extLst>
              </p:cNvPr>
              <p:cNvSpPr txBox="1">
                <a:spLocks noRot="1" noChangeAspect="1" noMove="1" noResize="1" noEditPoints="1" noAdjustHandles="1" noChangeArrowheads="1" noChangeShapeType="1" noTextEdit="1"/>
              </p:cNvSpPr>
              <p:nvPr/>
            </p:nvSpPr>
            <p:spPr>
              <a:xfrm>
                <a:off x="3033202" y="5973038"/>
                <a:ext cx="6125592" cy="669094"/>
              </a:xfrm>
              <a:prstGeom prst="rect">
                <a:avLst/>
              </a:prstGeom>
              <a:blipFill>
                <a:blip r:embed="rId2"/>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96423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132114"/>
            <a:ext cx="11382827" cy="336945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一、贝叶斯方法</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全概率公式</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实际生活中某个事件的发生条件或结果一定是复杂的，不是单纯的一因一果。例如下雨天，你可能会穿凉鞋，但也可能还是穿运动鞋，也可能是穿拖鞋，甚至极小的概率光脚。将这些可能的结果用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Bi</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来表示，则可以得到事件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的全概率公式。</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贝叶斯定理</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有了以上内容后，我们便可以结合条件概率公式和全概率公式来推导出贝叶斯公式，它提供了一种由先验、似然性、全概率来求解后验概率的思想，贝叶斯公式如下所示。</a:t>
            </a: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C80EBB2C-42AC-A215-A690-AC449A9AB775}"/>
                  </a:ext>
                </a:extLst>
              </p:cNvPr>
              <p:cNvSpPr txBox="1"/>
              <p:nvPr/>
            </p:nvSpPr>
            <p:spPr>
              <a:xfrm>
                <a:off x="3033202" y="2775849"/>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𝐴</m:t>
                          </m:r>
                        </m:e>
                      </m:d>
                      <m:r>
                        <a:rPr lang="zh-CN" altLang="en-US" i="0">
                          <a:latin typeface="Cambria Math" panose="02040503050406030204" pitchFamily="18" charset="0"/>
                        </a:rPr>
                        <m:t>=</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𝐵</m:t>
                                  </m:r>
                                </m:e>
                                <m:sub>
                                  <m:r>
                                    <a:rPr lang="zh-CN" altLang="en-US" i="1">
                                      <a:latin typeface="Cambria Math" panose="02040503050406030204" pitchFamily="18" charset="0"/>
                                    </a:rPr>
                                    <m:t>𝑖</m:t>
                                  </m:r>
                                </m:sub>
                              </m:sSub>
                            </m:e>
                          </m:d>
                        </m:e>
                      </m:nary>
                      <m:r>
                        <a:rPr lang="zh-CN" altLang="en-US" i="1">
                          <a:latin typeface="Cambria Math" panose="02040503050406030204" pitchFamily="18" charset="0"/>
                        </a:rPr>
                        <m:t>𝑃</m:t>
                      </m:r>
                      <m:d>
                        <m:dPr>
                          <m:ctrlPr>
                            <a:rPr lang="zh-CN" altLang="en-US" i="1">
                              <a:latin typeface="Cambria Math" panose="02040503050406030204" pitchFamily="18" charset="0"/>
                            </a:rPr>
                          </m:ctrlPr>
                        </m:dPr>
                        <m:e>
                          <m:r>
                            <a:rPr lang="zh-CN" altLang="en-US" i="1">
                              <a:latin typeface="Cambria Math" panose="02040503050406030204" pitchFamily="18" charset="0"/>
                            </a:rPr>
                            <m:t>𝐴</m:t>
                          </m:r>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𝐵</m:t>
                              </m:r>
                            </m:e>
                            <m:sub>
                              <m:r>
                                <a:rPr lang="zh-CN" altLang="en-US" i="1">
                                  <a:latin typeface="Cambria Math" panose="02040503050406030204" pitchFamily="18" charset="0"/>
                                </a:rPr>
                                <m:t>𝑖</m:t>
                              </m:r>
                            </m:sub>
                          </m:sSub>
                        </m:e>
                      </m:d>
                    </m:oMath>
                  </m:oMathPara>
                </a14:m>
                <a:endParaRPr lang="zh-CN" altLang="en-US" dirty="0"/>
              </a:p>
            </p:txBody>
          </p:sp>
        </mc:Choice>
        <mc:Fallback xmlns="">
          <p:sp>
            <p:nvSpPr>
              <p:cNvPr id="4" name="文本框 3">
                <a:extLst>
                  <a:ext uri="{FF2B5EF4-FFF2-40B4-BE49-F238E27FC236}">
                    <a16:creationId xmlns:a16="http://schemas.microsoft.com/office/drawing/2014/main" id="{C80EBB2C-42AC-A215-A690-AC449A9AB775}"/>
                  </a:ext>
                </a:extLst>
              </p:cNvPr>
              <p:cNvSpPr txBox="1">
                <a:spLocks noRot="1" noChangeAspect="1" noMove="1" noResize="1" noEditPoints="1" noAdjustHandles="1" noChangeArrowheads="1" noChangeShapeType="1" noTextEdit="1"/>
              </p:cNvSpPr>
              <p:nvPr/>
            </p:nvSpPr>
            <p:spPr>
              <a:xfrm>
                <a:off x="3033202" y="2775849"/>
                <a:ext cx="6125592" cy="848566"/>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7A24D9CA-0D9B-4830-ED13-EC67A28DF452}"/>
                  </a:ext>
                </a:extLst>
              </p:cNvPr>
              <p:cNvSpPr txBox="1"/>
              <p:nvPr/>
            </p:nvSpPr>
            <p:spPr>
              <a:xfrm>
                <a:off x="3033202" y="4501567"/>
                <a:ext cx="6125592" cy="1973232"/>
              </a:xfrm>
              <a:prstGeom prst="rect">
                <a:avLst/>
              </a:prstGeom>
              <a:noFill/>
            </p:spPr>
            <p:txBody>
              <a:bodyPr wrap="square">
                <a:spAutoFit/>
              </a:bodyPr>
              <a:lstStyle/>
              <a:p>
                <a:pPr indent="266700" algn="just">
                  <a:lnSpc>
                    <a:spcPct val="107000"/>
                  </a:lnSpc>
                </a:pPr>
                <a14:m>
                  <m:oMathPara xmlns:m="http://schemas.openxmlformats.org/officeDocument/2006/math">
                    <m:oMathParaPr>
                      <m:jc m:val="centerGroup"/>
                    </m:oMathParaPr>
                    <m:oMath xmlns:m="http://schemas.openxmlformats.org/officeDocument/2006/math">
                      <m:r>
                        <a:rPr lang="en-US" altLang="zh-CN" sz="1800" i="1" kern="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𝑃𝑜𝑠𝑡𝑒𝑟𝑖𝑜𝑟</m:t>
                      </m:r>
                      <m:r>
                        <a:rPr lang="en-US" altLang="zh-CN" sz="1800" i="1" kern="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𝑃𝑟𝑖𝑜𝑟</m:t>
                          </m:r>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𝐿𝑖𝑘𝑒𝑙𝑖h𝑜𝑜𝑑</m:t>
                          </m:r>
                        </m:num>
                        <m:den>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𝐸𝑣𝑖𝑑𝑒𝑛𝑐𝑒</m:t>
                          </m:r>
                        </m:den>
                      </m:f>
                    </m:oMath>
                  </m:oMathPara>
                </a14:m>
                <a:endParaRPr lang="en-US" altLang="zh-CN" sz="1800" i="1" kern="0" dirty="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endParaRPr>
              </a:p>
              <a:p>
                <a:pPr indent="266700" algn="just">
                  <a:lnSpc>
                    <a:spcPct val="107000"/>
                  </a:lnSpc>
                </a:pPr>
                <a14:m>
                  <m:oMathPara xmlns:m="http://schemas.openxmlformats.org/officeDocument/2006/math">
                    <m:oMathParaPr>
                      <m:jc m:val="centerGroup"/>
                    </m:oMathParaPr>
                    <m:oMath xmlns:m="http://schemas.openxmlformats.org/officeDocument/2006/math">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𝑖</m:t>
                              </m:r>
                            </m:sub>
                          </m:sSub>
                        </m:e>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𝐴</m:t>
                          </m:r>
                        </m:e>
                      </m:d>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𝑖</m:t>
                                  </m:r>
                                </m:sub>
                              </m:sSub>
                            </m:e>
                          </m:d>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𝐴</m:t>
                              </m:r>
                            </m:e>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𝑖</m:t>
                                  </m:r>
                                </m:sub>
                              </m:sSub>
                            </m:e>
                          </m:d>
                        </m:num>
                        <m:den>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𝐴</m:t>
                              </m:r>
                            </m:e>
                          </m:d>
                        </m:den>
                      </m:f>
                    </m:oMath>
                  </m:oMathPara>
                </a14:m>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ct val="107000"/>
                  </a:lnSpc>
                </a:pPr>
                <a14:m>
                  <m:oMathPara xmlns:m="http://schemas.openxmlformats.org/officeDocument/2006/math">
                    <m:oMathParaPr>
                      <m:jc m:val="centerGroup"/>
                    </m:oMathParaPr>
                    <m:oMath xmlns:m="http://schemas.openxmlformats.org/officeDocument/2006/math">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𝑖</m:t>
                              </m:r>
                            </m:sub>
                          </m:sSub>
                        </m:e>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𝐴</m:t>
                          </m:r>
                        </m:e>
                      </m:d>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𝑖</m:t>
                                  </m:r>
                                </m:sub>
                              </m:sSub>
                            </m:e>
                          </m:d>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𝐴</m:t>
                              </m:r>
                            </m:e>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𝑖</m:t>
                                  </m:r>
                                </m:sub>
                              </m:sSub>
                            </m:e>
                          </m:d>
                        </m:num>
                        <m:den>
                          <m:nary>
                            <m:naryPr>
                              <m:chr m:val="∑"/>
                              <m:limLoc m:val="undOv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𝑗</m:t>
                              </m:r>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=1</m:t>
                              </m:r>
                            </m:sub>
                            <m:sup>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𝑛</m:t>
                              </m:r>
                            </m:sup>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d>
                                <m:d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𝑗</m:t>
                                      </m:r>
                                    </m:sub>
                                  </m:sSub>
                                </m:e>
                              </m:d>
                            </m:e>
                          </m:nary>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𝑃</m:t>
                          </m:r>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𝐴</m:t>
                          </m:r>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1800" i="1" ker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𝐵</m:t>
                              </m:r>
                            </m:e>
                            <m: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𝑗</m:t>
                              </m:r>
                            </m:sub>
                          </m:sSub>
                          <m:r>
                            <a:rPr lang="en-US" altLang="zh-CN" sz="1800" i="1" ker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den>
                      </m:f>
                    </m:oMath>
                  </m:oMathPara>
                </a14:m>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mc:Choice>
        <mc:Fallback xmlns="">
          <p:sp>
            <p:nvSpPr>
              <p:cNvPr id="8" name="文本框 7">
                <a:extLst>
                  <a:ext uri="{FF2B5EF4-FFF2-40B4-BE49-F238E27FC236}">
                    <a16:creationId xmlns:a16="http://schemas.microsoft.com/office/drawing/2014/main" id="{7A24D9CA-0D9B-4830-ED13-EC67A28DF452}"/>
                  </a:ext>
                </a:extLst>
              </p:cNvPr>
              <p:cNvSpPr txBox="1">
                <a:spLocks noRot="1" noChangeAspect="1" noMove="1" noResize="1" noEditPoints="1" noAdjustHandles="1" noChangeArrowheads="1" noChangeShapeType="1" noTextEdit="1"/>
              </p:cNvSpPr>
              <p:nvPr/>
            </p:nvSpPr>
            <p:spPr>
              <a:xfrm>
                <a:off x="3033202" y="4501567"/>
                <a:ext cx="6125592" cy="1973232"/>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2809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357462"/>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一、贝叶斯方法</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从前面的贝叶斯公式可以看到，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P(Bi)</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为先验概率（</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Prior probability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），即在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事件发生之前，对</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事件概率的一个判断。</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Bi|A</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称为后验概率（</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Posterior probability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），即在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事件发生之后，我们对</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事件概率的重新评估。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A|Bi</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称为似然函数（</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Likelyhood</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），是求在已知</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结果下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的概率。</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了贝叶斯方法的公式后，我们便可以去计算很多现实情境下的实际问题。在实际运用中，贝叶斯方法通常应用于分类的任务，其中很出名的一个算法为朴素贝叶斯。朴素贝叶斯在贝叶斯公式的基础上，对条件概率分布做出了条件独立性假设。由于这是一个较强的假设，朴素贝叶斯算法也由此得名。条件独立性假设如下。</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最终朴素贝叶斯分类器可以表示为下面公式。</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分母对所有</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θ_k</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相同，所以可得如下公式。</a:t>
            </a: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F0056AA6-CAE4-F78F-253F-051E73BCC454}"/>
                  </a:ext>
                </a:extLst>
              </p:cNvPr>
              <p:cNvSpPr txBox="1"/>
              <p:nvPr/>
            </p:nvSpPr>
            <p:spPr>
              <a:xfrm>
                <a:off x="3033202" y="3688880"/>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𝑋</m:t>
                          </m:r>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d>
                            <m:dPr>
                              <m:begChr m:val="|"/>
                              <m:end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e>
                      </m:d>
                      <m:r>
                        <a:rPr lang="zh-CN" altLang="en-US" i="0">
                          <a:latin typeface="Cambria Math" panose="02040503050406030204" pitchFamily="18" charset="0"/>
                        </a:rPr>
                        <m:t>=</m:t>
                      </m:r>
                      <m:r>
                        <a:rPr lang="zh-CN" altLang="en-US" i="1">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0">
                                  <a:latin typeface="Cambria Math" panose="02040503050406030204" pitchFamily="18" charset="0"/>
                                </a:rPr>
                                <m:t>1</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0">
                                  <a:latin typeface="Cambria Math" panose="02040503050406030204" pitchFamily="18" charset="0"/>
                                </a:rPr>
                                <m:t>2</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r>
                            <a:rPr lang="zh-CN" altLang="en-US" i="0">
                              <a:latin typeface="Cambria Math" panose="02040503050406030204" pitchFamily="18" charset="0"/>
                            </a:rPr>
                            <m:t>… </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𝑛</m:t>
                              </m:r>
                            </m:sub>
                          </m:sSub>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r>
                        <a:rPr lang="zh-CN" altLang="en-US" i="0">
                          <a:latin typeface="Cambria Math" panose="02040503050406030204" pitchFamily="18" charset="0"/>
                        </a:rPr>
                        <m:t>=</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𝑃</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e>
                      </m:nary>
                    </m:oMath>
                  </m:oMathPara>
                </a14:m>
                <a:endParaRPr lang="zh-CN" altLang="en-US" dirty="0"/>
              </a:p>
            </p:txBody>
          </p:sp>
        </mc:Choice>
        <mc:Fallback xmlns="">
          <p:sp>
            <p:nvSpPr>
              <p:cNvPr id="6" name="文本框 5">
                <a:extLst>
                  <a:ext uri="{FF2B5EF4-FFF2-40B4-BE49-F238E27FC236}">
                    <a16:creationId xmlns:a16="http://schemas.microsoft.com/office/drawing/2014/main" id="{F0056AA6-CAE4-F78F-253F-051E73BCC454}"/>
                  </a:ext>
                </a:extLst>
              </p:cNvPr>
              <p:cNvSpPr txBox="1">
                <a:spLocks noRot="1" noChangeAspect="1" noMove="1" noResize="1" noEditPoints="1" noAdjustHandles="1" noChangeArrowheads="1" noChangeShapeType="1" noTextEdit="1"/>
              </p:cNvSpPr>
              <p:nvPr/>
            </p:nvSpPr>
            <p:spPr>
              <a:xfrm>
                <a:off x="3033202" y="3688880"/>
                <a:ext cx="6125592" cy="848566"/>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5144AB03-F560-B878-A476-4CE9FA4F3643}"/>
                  </a:ext>
                </a:extLst>
              </p:cNvPr>
              <p:cNvSpPr txBox="1"/>
              <p:nvPr/>
            </p:nvSpPr>
            <p:spPr>
              <a:xfrm>
                <a:off x="1768134" y="4724578"/>
                <a:ext cx="8655729" cy="82888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𝑦</m:t>
                      </m:r>
                      <m:r>
                        <a:rPr lang="zh-CN" altLang="en-US" i="0">
                          <a:latin typeface="Cambria Math" panose="02040503050406030204" pitchFamily="18" charset="0"/>
                        </a:rPr>
                        <m:t>=</m:t>
                      </m:r>
                      <m:r>
                        <a:rPr lang="zh-CN" altLang="en-US" i="1">
                          <a:latin typeface="Cambria Math" panose="02040503050406030204" pitchFamily="18" charset="0"/>
                        </a:rPr>
                        <m:t>𝑓</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𝑥</m:t>
                          </m:r>
                        </m:e>
                      </m:d>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𝑎𝑟𝑔𝑚𝑎𝑥</m:t>
                          </m:r>
                        </m:e>
                        <m: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sub>
                      </m:sSub>
                      <m:f>
                        <m:fPr>
                          <m:ctrlPr>
                            <a:rPr lang="zh-CN" altLang="en-US" i="1">
                              <a:solidFill>
                                <a:srgbClr val="836967"/>
                              </a:solidFill>
                              <a:latin typeface="Cambria Math" panose="02040503050406030204" pitchFamily="18" charset="0"/>
                            </a:rPr>
                          </m:ctrlPr>
                        </m:fPr>
                        <m:num>
                          <m:r>
                            <a:rPr lang="zh-CN" altLang="en-US" i="1">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𝑃</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e>
                          </m:nary>
                        </m:num>
                        <m:den>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𝑘</m:t>
                              </m:r>
                              <m:r>
                                <a:rPr lang="zh-CN" altLang="en-US" i="0">
                                  <a:latin typeface="Cambria Math" panose="02040503050406030204" pitchFamily="18" charset="0"/>
                                </a:rPr>
                                <m:t>=1</m:t>
                              </m:r>
                            </m:sub>
                            <m:sup>
                              <m:r>
                                <a:rPr lang="zh-CN" altLang="en-US" i="1">
                                  <a:latin typeface="Cambria Math" panose="02040503050406030204" pitchFamily="18" charset="0"/>
                                </a:rPr>
                                <m:t>𝑚</m:t>
                              </m:r>
                            </m:sup>
                            <m:e>
                              <m:d>
                                <m:dPr>
                                  <m:begChr m:val="["/>
                                  <m:endChr m:val=""/>
                                  <m:ctrlPr>
                                    <a:rPr lang="zh-CN" altLang="en-US" i="1">
                                      <a:latin typeface="Cambria Math" panose="02040503050406030204" pitchFamily="18" charset="0"/>
                                    </a:rPr>
                                  </m:ctrlPr>
                                </m:dPr>
                                <m:e>
                                  <m:r>
                                    <a:rPr lang="zh-CN" altLang="en-US" i="1">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𝑗</m:t>
                                      </m:r>
                                      <m:r>
                                        <a:rPr lang="zh-CN" altLang="en-US" i="0">
                                          <a:latin typeface="Cambria Math" panose="02040503050406030204" pitchFamily="18" charset="0"/>
                                        </a:rPr>
                                        <m:t>=1</m:t>
                                      </m:r>
                                    </m:sub>
                                    <m:sup>
                                      <m:r>
                                        <a:rPr lang="zh-CN" altLang="en-US" i="1">
                                          <a:latin typeface="Cambria Math" panose="02040503050406030204" pitchFamily="18" charset="0"/>
                                        </a:rPr>
                                        <m:t>𝑛</m:t>
                                      </m:r>
                                    </m:sup>
                                    <m:e>
                                      <m:d>
                                        <m:dPr>
                                          <m:begChr m:val=""/>
                                          <m:endChr m:val="]"/>
                                          <m:ctrlPr>
                                            <a:rPr lang="zh-CN" altLang="en-US" i="1">
                                              <a:latin typeface="Cambria Math" panose="02040503050406030204" pitchFamily="18" charset="0"/>
                                            </a:rPr>
                                          </m:ctrlPr>
                                        </m:dPr>
                                        <m:e>
                                          <m:r>
                                            <a:rPr lang="zh-CN" altLang="en-US" i="1">
                                              <a:latin typeface="Cambria Math" panose="02040503050406030204" pitchFamily="18" charset="0"/>
                                            </a:rPr>
                                            <m:t>𝑃</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e>
                                      </m:d>
                                    </m:e>
                                  </m:nary>
                                </m:e>
                              </m:d>
                            </m:e>
                          </m:nary>
                        </m:den>
                      </m:f>
                      <m:r>
                        <a:rPr lang="zh-CN" altLang="en-US" i="0">
                          <a:latin typeface="Cambria Math" panose="02040503050406030204" pitchFamily="18" charset="0"/>
                        </a:rPr>
                        <m:t> ,    </m:t>
                      </m:r>
                      <m:r>
                        <a:rPr lang="zh-CN" altLang="en-US" i="1">
                          <a:latin typeface="Cambria Math" panose="02040503050406030204" pitchFamily="18" charset="0"/>
                        </a:rPr>
                        <m:t>𝑘</m:t>
                      </m:r>
                      <m:r>
                        <a:rPr lang="zh-CN" altLang="en-US" i="0">
                          <a:latin typeface="Cambria Math" panose="02040503050406030204" pitchFamily="18" charset="0"/>
                        </a:rPr>
                        <m:t>=1,2,… ,</m:t>
                      </m:r>
                      <m:r>
                        <a:rPr lang="zh-CN" altLang="en-US" i="1">
                          <a:latin typeface="Cambria Math" panose="02040503050406030204" pitchFamily="18" charset="0"/>
                        </a:rPr>
                        <m:t>𝑚</m:t>
                      </m:r>
                    </m:oMath>
                  </m:oMathPara>
                </a14:m>
                <a:endParaRPr lang="zh-CN" altLang="en-US" dirty="0"/>
              </a:p>
            </p:txBody>
          </p:sp>
        </mc:Choice>
        <mc:Fallback xmlns="">
          <p:sp>
            <p:nvSpPr>
              <p:cNvPr id="9" name="文本框 8">
                <a:extLst>
                  <a:ext uri="{FF2B5EF4-FFF2-40B4-BE49-F238E27FC236}">
                    <a16:creationId xmlns:a16="http://schemas.microsoft.com/office/drawing/2014/main" id="{5144AB03-F560-B878-A476-4CE9FA4F3643}"/>
                  </a:ext>
                </a:extLst>
              </p:cNvPr>
              <p:cNvSpPr txBox="1">
                <a:spLocks noRot="1" noChangeAspect="1" noMove="1" noResize="1" noEditPoints="1" noAdjustHandles="1" noChangeArrowheads="1" noChangeShapeType="1" noTextEdit="1"/>
              </p:cNvSpPr>
              <p:nvPr/>
            </p:nvSpPr>
            <p:spPr>
              <a:xfrm>
                <a:off x="1768134" y="4724578"/>
                <a:ext cx="8655729" cy="828881"/>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DF10F32A-0A62-ED94-EB5E-B5F4823F114D}"/>
                  </a:ext>
                </a:extLst>
              </p:cNvPr>
              <p:cNvSpPr txBox="1"/>
              <p:nvPr/>
            </p:nvSpPr>
            <p:spPr>
              <a:xfrm>
                <a:off x="2658556" y="5828141"/>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𝑦</m:t>
                      </m:r>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𝑎𝑟𝑔𝑚𝑎𝑥</m:t>
                          </m:r>
                        </m:e>
                        <m: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sub>
                      </m:sSub>
                      <m:r>
                        <a:rPr lang="zh-CN" altLang="en-US" i="1">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𝑃</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𝑘</m:t>
                                  </m:r>
                                </m:sub>
                              </m:sSub>
                            </m:e>
                          </m:d>
                        </m:e>
                      </m:nary>
                    </m:oMath>
                  </m:oMathPara>
                </a14:m>
                <a:endParaRPr lang="zh-CN" altLang="en-US" dirty="0"/>
              </a:p>
            </p:txBody>
          </p:sp>
        </mc:Choice>
        <mc:Fallback xmlns="">
          <p:sp>
            <p:nvSpPr>
              <p:cNvPr id="13" name="文本框 12">
                <a:extLst>
                  <a:ext uri="{FF2B5EF4-FFF2-40B4-BE49-F238E27FC236}">
                    <a16:creationId xmlns:a16="http://schemas.microsoft.com/office/drawing/2014/main" id="{DF10F32A-0A62-ED94-EB5E-B5F4823F114D}"/>
                  </a:ext>
                </a:extLst>
              </p:cNvPr>
              <p:cNvSpPr txBox="1">
                <a:spLocks noRot="1" noChangeAspect="1" noMove="1" noResize="1" noEditPoints="1" noAdjustHandles="1" noChangeArrowheads="1" noChangeShapeType="1" noTextEdit="1"/>
              </p:cNvSpPr>
              <p:nvPr/>
            </p:nvSpPr>
            <p:spPr>
              <a:xfrm>
                <a:off x="2658556" y="5828141"/>
                <a:ext cx="6125592" cy="848566"/>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8292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357462"/>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二、贝叶斯回归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在利用概率来估计参数上，由于频率学派和贝叶斯学派的区别，从而诞生出了两种估计方式，分别为最大似然估计（</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Maximum Likelihood Estimation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MLE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）以及最大后验估计（</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Maximum A Posteriori Estimation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MAP</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前者为频率学派常用方法，后者为贝叶斯学派常用方法。在频率学派的观点中，习惯将估计的目标看作未知常数，从而进行点估计，转化为最优化问题。而在贝叶斯学派中，将目标看作一个随机变量，从而要真正计算出它的后验分布。在本小节中重点讲解贝叶斯学派的贝叶斯线性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Bayesian Linear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BLR</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在开始讲解之前，先建立相应的线性回归方程假设。</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假设</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为一个随机变量，并由函数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f (</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x,w</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加上一个随机噪声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ϵ</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来决定，即为：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其中，𝜖服从均值为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、方差为𝜎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的高斯分布。这样，𝑦则服从均值为</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、方差为𝜎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的高斯分布：</a:t>
            </a: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59E66992-7C58-D6DB-9245-8B845A96B697}"/>
                  </a:ext>
                </a:extLst>
              </p:cNvPr>
              <p:cNvSpPr txBox="1"/>
              <p:nvPr/>
            </p:nvSpPr>
            <p:spPr>
              <a:xfrm>
                <a:off x="3033203" y="4267485"/>
                <a:ext cx="6125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𝑦</m:t>
                      </m:r>
                      <m:r>
                        <a:rPr lang="zh-CN" altLang="en-US" i="0">
                          <a:latin typeface="Cambria Math" panose="02040503050406030204" pitchFamily="18" charset="0"/>
                        </a:rPr>
                        <m:t>=</m:t>
                      </m:r>
                      <m:r>
                        <a:rPr lang="zh-CN" altLang="en-US" i="1">
                          <a:latin typeface="Cambria Math" panose="02040503050406030204" pitchFamily="18" charset="0"/>
                        </a:rPr>
                        <m:t>𝑓</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𝑥</m:t>
                          </m:r>
                          <m:r>
                            <a:rPr lang="zh-CN" altLang="en-US" i="0">
                              <a:latin typeface="Cambria Math" panose="02040503050406030204" pitchFamily="18" charset="0"/>
                            </a:rPr>
                            <m:t>,</m:t>
                          </m:r>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𝜖</m:t>
                      </m:r>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𝑤</m:t>
                          </m:r>
                        </m:e>
                        <m:sup>
                          <m:r>
                            <a:rPr lang="zh-CN" altLang="en-US" i="1">
                              <a:latin typeface="Cambria Math" panose="02040503050406030204" pitchFamily="18" charset="0"/>
                            </a:rPr>
                            <m:t>𝑇</m:t>
                          </m:r>
                        </m:sup>
                      </m:sSup>
                      <m:r>
                        <a:rPr lang="zh-CN" altLang="en-US" i="1">
                          <a:latin typeface="Cambria Math" panose="02040503050406030204" pitchFamily="18" charset="0"/>
                        </a:rPr>
                        <m:t>𝑥</m:t>
                      </m:r>
                      <m:r>
                        <a:rPr lang="zh-CN" altLang="en-US" i="0">
                          <a:latin typeface="Cambria Math" panose="02040503050406030204" pitchFamily="18" charset="0"/>
                        </a:rPr>
                        <m:t>+</m:t>
                      </m:r>
                      <m:r>
                        <a:rPr lang="zh-CN" altLang="en-US" i="1">
                          <a:latin typeface="Cambria Math" panose="02040503050406030204" pitchFamily="18" charset="0"/>
                        </a:rPr>
                        <m:t>𝜖</m:t>
                      </m:r>
                      <m:r>
                        <a:rPr lang="zh-CN" altLang="en-US" i="0">
                          <a:latin typeface="Cambria Math" panose="02040503050406030204" pitchFamily="18" charset="0"/>
                        </a:rPr>
                        <m:t> , </m:t>
                      </m:r>
                      <m:r>
                        <a:rPr lang="en-US" altLang="zh-CN" b="0" i="1" smtClean="0">
                          <a:latin typeface="Cambria Math" panose="02040503050406030204" pitchFamily="18" charset="0"/>
                        </a:rPr>
                        <m:t> </m:t>
                      </m:r>
                      <m:r>
                        <a:rPr lang="zh-CN" altLang="en-US" i="1">
                          <a:latin typeface="Cambria Math" panose="02040503050406030204" pitchFamily="18" charset="0"/>
                        </a:rPr>
                        <m:t>𝜖</m:t>
                      </m:r>
                      <m:r>
                        <a:rPr lang="zh-CN" altLang="en-US" i="0">
                          <a:latin typeface="Cambria Math" panose="02040503050406030204" pitchFamily="18" charset="0"/>
                        </a:rPr>
                        <m:t>~</m:t>
                      </m:r>
                      <m:r>
                        <a:rPr lang="zh-CN" altLang="en-US" i="1">
                          <a:latin typeface="Cambria Math" panose="02040503050406030204" pitchFamily="18" charset="0"/>
                        </a:rPr>
                        <m:t>𝑁</m:t>
                      </m:r>
                      <m:d>
                        <m:dPr>
                          <m:sepChr m:val=","/>
                          <m:ctrlPr>
                            <a:rPr lang="zh-CN" altLang="en-US" i="1">
                              <a:latin typeface="Cambria Math" panose="02040503050406030204" pitchFamily="18" charset="0"/>
                            </a:rPr>
                          </m:ctrlPr>
                        </m:dPr>
                        <m:e>
                          <m:r>
                            <a:rPr lang="zh-CN" altLang="en-US" i="0">
                              <a:latin typeface="Cambria Math" panose="02040503050406030204" pitchFamily="18" charset="0"/>
                            </a:rPr>
                            <m:t>0</m:t>
                          </m:r>
                        </m:e>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𝜎</m:t>
                              </m:r>
                            </m:e>
                            <m:sup>
                              <m:r>
                                <a:rPr lang="zh-CN" altLang="en-US" i="0">
                                  <a:latin typeface="Cambria Math" panose="02040503050406030204" pitchFamily="18" charset="0"/>
                                </a:rPr>
                                <m:t>2</m:t>
                              </m:r>
                            </m:sup>
                          </m:sSup>
                        </m:e>
                      </m:d>
                    </m:oMath>
                  </m:oMathPara>
                </a14:m>
                <a:endParaRPr lang="zh-CN" altLang="en-US" dirty="0"/>
              </a:p>
            </p:txBody>
          </p:sp>
        </mc:Choice>
        <mc:Fallback xmlns="">
          <p:sp>
            <p:nvSpPr>
              <p:cNvPr id="4" name="文本框 3">
                <a:extLst>
                  <a:ext uri="{FF2B5EF4-FFF2-40B4-BE49-F238E27FC236}">
                    <a16:creationId xmlns:a16="http://schemas.microsoft.com/office/drawing/2014/main" id="{59E66992-7C58-D6DB-9245-8B845A96B697}"/>
                  </a:ext>
                </a:extLst>
              </p:cNvPr>
              <p:cNvSpPr txBox="1">
                <a:spLocks noRot="1" noChangeAspect="1" noMove="1" noResize="1" noEditPoints="1" noAdjustHandles="1" noChangeArrowheads="1" noChangeShapeType="1" noTextEdit="1"/>
              </p:cNvSpPr>
              <p:nvPr/>
            </p:nvSpPr>
            <p:spPr>
              <a:xfrm>
                <a:off x="3033203" y="4267485"/>
                <a:ext cx="6125592" cy="369332"/>
              </a:xfrm>
              <a:prstGeom prst="rect">
                <a:avLst/>
              </a:prstGeom>
              <a:blipFill>
                <a:blip r:embed="rId2"/>
                <a:stretch>
                  <a:fillRect b="-1475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2" name="文本框 21">
                <a:extLst>
                  <a:ext uri="{FF2B5EF4-FFF2-40B4-BE49-F238E27FC236}">
                    <a16:creationId xmlns:a16="http://schemas.microsoft.com/office/drawing/2014/main" id="{E488115D-E28C-E4E1-9D42-1685614E7C01}"/>
                  </a:ext>
                </a:extLst>
              </p:cNvPr>
              <p:cNvSpPr txBox="1"/>
              <p:nvPr/>
            </p:nvSpPr>
            <p:spPr>
              <a:xfrm>
                <a:off x="1843596" y="5232030"/>
                <a:ext cx="6125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𝑦</m:t>
                          </m:r>
                        </m:e>
                        <m:e>
                          <m:r>
                            <a:rPr lang="zh-CN" altLang="en-US" i="1">
                              <a:latin typeface="Cambria Math" panose="02040503050406030204" pitchFamily="18" charset="0"/>
                            </a:rPr>
                            <m:t>𝑥</m:t>
                          </m:r>
                          <m:r>
                            <a:rPr lang="zh-CN" altLang="en-US" i="0">
                              <a:latin typeface="Cambria Math" panose="02040503050406030204" pitchFamily="18" charset="0"/>
                            </a:rPr>
                            <m:t>;</m:t>
                          </m:r>
                          <m:r>
                            <a:rPr lang="zh-CN" altLang="en-US" i="1">
                              <a:latin typeface="Cambria Math" panose="02040503050406030204" pitchFamily="18" charset="0"/>
                            </a:rPr>
                            <m:t>𝑤</m:t>
                          </m:r>
                          <m:r>
                            <a:rPr lang="zh-CN" altLang="en-US" i="0">
                              <a:latin typeface="Cambria Math" panose="02040503050406030204" pitchFamily="18" charset="0"/>
                            </a:rPr>
                            <m:t>,</m:t>
                          </m:r>
                          <m:r>
                            <a:rPr lang="zh-CN" altLang="en-US" i="1">
                              <a:latin typeface="Cambria Math" panose="02040503050406030204" pitchFamily="18" charset="0"/>
                            </a:rPr>
                            <m:t>𝜎</m:t>
                          </m:r>
                        </m:e>
                      </m:d>
                      <m:r>
                        <a:rPr lang="zh-CN" altLang="en-US" i="0">
                          <a:latin typeface="Cambria Math" panose="02040503050406030204" pitchFamily="18" charset="0"/>
                        </a:rPr>
                        <m:t>=</m:t>
                      </m:r>
                      <m:r>
                        <a:rPr lang="zh-CN" altLang="en-US" i="1">
                          <a:latin typeface="Cambria Math" panose="02040503050406030204" pitchFamily="18" charset="0"/>
                        </a:rPr>
                        <m:t>𝑁</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𝑦</m:t>
                          </m:r>
                        </m:e>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𝑤</m:t>
                              </m:r>
                            </m:e>
                            <m:sup>
                              <m:r>
                                <a:rPr lang="zh-CN" altLang="en-US" i="1">
                                  <a:latin typeface="Cambria Math" panose="02040503050406030204" pitchFamily="18" charset="0"/>
                                </a:rPr>
                                <m:t>𝑇</m:t>
                              </m:r>
                            </m:sup>
                          </m:sSup>
                          <m:r>
                            <a:rPr lang="zh-CN" altLang="en-US" i="1">
                              <a:latin typeface="Cambria Math" panose="02040503050406030204" pitchFamily="18" charset="0"/>
                            </a:rPr>
                            <m:t>𝑥</m:t>
                          </m:r>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𝜎</m:t>
                              </m:r>
                            </m:e>
                            <m:sup>
                              <m:r>
                                <a:rPr lang="zh-CN" altLang="en-US" i="0">
                                  <a:latin typeface="Cambria Math" panose="02040503050406030204" pitchFamily="18" charset="0"/>
                                </a:rPr>
                                <m:t>2</m:t>
                              </m:r>
                            </m:sup>
                          </m:sSup>
                        </m:e>
                      </m:d>
                    </m:oMath>
                  </m:oMathPara>
                </a14:m>
                <a:endParaRPr lang="zh-CN" altLang="en-US" dirty="0"/>
              </a:p>
            </p:txBody>
          </p:sp>
        </mc:Choice>
        <mc:Fallback xmlns="">
          <p:sp>
            <p:nvSpPr>
              <p:cNvPr id="22" name="文本框 21">
                <a:extLst>
                  <a:ext uri="{FF2B5EF4-FFF2-40B4-BE49-F238E27FC236}">
                    <a16:creationId xmlns:a16="http://schemas.microsoft.com/office/drawing/2014/main" id="{E488115D-E28C-E4E1-9D42-1685614E7C01}"/>
                  </a:ext>
                </a:extLst>
              </p:cNvPr>
              <p:cNvSpPr txBox="1">
                <a:spLocks noRot="1" noChangeAspect="1" noMove="1" noResize="1" noEditPoints="1" noAdjustHandles="1" noChangeArrowheads="1" noChangeShapeType="1" noTextEdit="1"/>
              </p:cNvSpPr>
              <p:nvPr/>
            </p:nvSpPr>
            <p:spPr>
              <a:xfrm>
                <a:off x="1843596" y="5232030"/>
                <a:ext cx="6125592" cy="369332"/>
              </a:xfrm>
              <a:prstGeom prst="rect">
                <a:avLst/>
              </a:prstGeom>
              <a:blipFill>
                <a:blip r:embed="rId3"/>
                <a:stretch>
                  <a:fillRect b="-819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6" name="文本框 25">
                <a:extLst>
                  <a:ext uri="{FF2B5EF4-FFF2-40B4-BE49-F238E27FC236}">
                    <a16:creationId xmlns:a16="http://schemas.microsoft.com/office/drawing/2014/main" id="{E4924472-0777-648E-15EE-FC6A45F342CC}"/>
                  </a:ext>
                </a:extLst>
              </p:cNvPr>
              <p:cNvSpPr txBox="1"/>
              <p:nvPr/>
            </p:nvSpPr>
            <p:spPr>
              <a:xfrm>
                <a:off x="4705164" y="5054449"/>
                <a:ext cx="6125592" cy="7244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mtClean="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ad>
                            <m:radPr>
                              <m:degHide m:val="on"/>
                              <m:ctrlPr>
                                <a:rPr lang="zh-CN" altLang="en-US" i="1">
                                  <a:solidFill>
                                    <a:srgbClr val="836967"/>
                                  </a:solidFill>
                                  <a:latin typeface="Cambria Math" panose="02040503050406030204" pitchFamily="18" charset="0"/>
                                </a:rPr>
                              </m:ctrlPr>
                            </m:radPr>
                            <m:deg/>
                            <m:e>
                              <m:r>
                                <a:rPr lang="zh-CN" altLang="en-US" i="0">
                                  <a:latin typeface="Cambria Math" panose="02040503050406030204" pitchFamily="18" charset="0"/>
                                </a:rPr>
                                <m:t>2</m:t>
                              </m:r>
                              <m:r>
                                <a:rPr lang="zh-CN" altLang="en-US" i="1">
                                  <a:latin typeface="Cambria Math" panose="02040503050406030204" pitchFamily="18" charset="0"/>
                                </a:rPr>
                                <m:t>𝜋</m:t>
                              </m:r>
                            </m:e>
                          </m:rad>
                          <m:r>
                            <a:rPr lang="zh-CN" altLang="en-US" i="1">
                              <a:latin typeface="Cambria Math" panose="02040503050406030204" pitchFamily="18" charset="0"/>
                            </a:rPr>
                            <m:t>𝜎</m:t>
                          </m:r>
                        </m:den>
                      </m:f>
                      <m:r>
                        <m:rPr>
                          <m:sty m:val="p"/>
                        </m:rPr>
                        <a:rPr lang="en-US" altLang="zh-CN" b="0" i="0" smtClean="0">
                          <a:latin typeface="Cambria Math" panose="02040503050406030204" pitchFamily="18" charset="0"/>
                        </a:rPr>
                        <m:t>exp</m:t>
                      </m:r>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sSup>
                            <m:sSupPr>
                              <m:ctrlPr>
                                <a:rPr lang="en-US" altLang="zh-CN" b="0" i="1" smtClean="0">
                                  <a:latin typeface="Cambria Math" panose="02040503050406030204" pitchFamily="18" charset="0"/>
                                </a:rPr>
                              </m:ctrlPr>
                            </m:sSupPr>
                            <m:e>
                              <m:r>
                                <a:rPr lang="en-US" altLang="zh-CN" i="1">
                                  <a:latin typeface="Cambria Math" panose="02040503050406030204" pitchFamily="18" charset="0"/>
                                </a:rPr>
                                <m:t>(</m:t>
                              </m:r>
                              <m:r>
                                <a:rPr lang="en-US" altLang="zh-CN" i="1">
                                  <a:latin typeface="Cambria Math" panose="02040503050406030204" pitchFamily="18" charset="0"/>
                                </a:rPr>
                                <m:t>𝑦</m:t>
                              </m:r>
                              <m:r>
                                <a:rPr lang="en-US" altLang="zh-CN" i="1">
                                  <a:latin typeface="Cambria Math" panose="02040503050406030204" pitchFamily="18" charset="0"/>
                                </a:rPr>
                                <m:t>−</m:t>
                              </m:r>
                              <m:sSup>
                                <m:sSupPr>
                                  <m:ctrlPr>
                                    <a:rPr lang="en-US" altLang="zh-CN" i="1">
                                      <a:latin typeface="Cambria Math" panose="02040503050406030204" pitchFamily="18" charset="0"/>
                                    </a:rPr>
                                  </m:ctrlPr>
                                </m:sSupPr>
                                <m:e>
                                  <m:r>
                                    <a:rPr lang="en-US" altLang="zh-CN" i="1">
                                      <a:latin typeface="Cambria Math" panose="02040503050406030204" pitchFamily="18" charset="0"/>
                                    </a:rPr>
                                    <m:t>𝑤</m:t>
                                  </m:r>
                                </m:e>
                                <m:sup>
                                  <m:r>
                                    <a:rPr lang="en-US" altLang="zh-CN" i="1">
                                      <a:latin typeface="Cambria Math" panose="02040503050406030204" pitchFamily="18" charset="0"/>
                                    </a:rPr>
                                    <m:t>𝑇</m:t>
                                  </m:r>
                                </m:sup>
                              </m:sSup>
                              <m:r>
                                <a:rPr lang="en-US" altLang="zh-CN" i="1">
                                  <a:latin typeface="Cambria Math" panose="02040503050406030204" pitchFamily="18" charset="0"/>
                                </a:rPr>
                                <m:t>𝑥</m:t>
                              </m:r>
                              <m:r>
                                <a:rPr lang="en-US" altLang="zh-CN" i="1">
                                  <a:latin typeface="Cambria Math" panose="02040503050406030204" pitchFamily="18" charset="0"/>
                                </a:rPr>
                                <m:t>)</m:t>
                              </m:r>
                            </m:e>
                            <m:sup>
                              <m:r>
                                <a:rPr lang="en-US" altLang="zh-CN" b="0" i="1" smtClean="0">
                                  <a:latin typeface="Cambria Math" panose="02040503050406030204" pitchFamily="18" charset="0"/>
                                </a:rPr>
                                <m:t>2</m:t>
                              </m:r>
                            </m:sup>
                          </m:sSup>
                        </m:num>
                        <m:den>
                          <m:r>
                            <a:rPr lang="en-US" altLang="zh-CN" b="0" i="1" smtClean="0">
                              <a:latin typeface="Cambria Math" panose="02040503050406030204" pitchFamily="18" charset="0"/>
                            </a:rPr>
                            <m:t>2</m:t>
                          </m:r>
                          <m:sSup>
                            <m:sSupPr>
                              <m:ctrlPr>
                                <a:rPr lang="en-US" altLang="zh-CN" b="0" i="1" smtClean="0">
                                  <a:latin typeface="Cambria Math" panose="02040503050406030204" pitchFamily="18" charset="0"/>
                                </a:rPr>
                              </m:ctrlPr>
                            </m:sSupPr>
                            <m:e>
                              <m:r>
                                <a:rPr lang="zh-CN" altLang="en-US" b="0" i="1" smtClean="0">
                                  <a:latin typeface="Cambria Math" panose="02040503050406030204" pitchFamily="18" charset="0"/>
                                </a:rPr>
                                <m:t>𝜎</m:t>
                              </m:r>
                            </m:e>
                            <m:sup>
                              <m:r>
                                <a:rPr lang="en-US" altLang="zh-CN" b="0" i="1" smtClean="0">
                                  <a:latin typeface="Cambria Math" panose="02040503050406030204" pitchFamily="18" charset="0"/>
                                </a:rPr>
                                <m:t>2</m:t>
                              </m:r>
                            </m:sup>
                          </m:sSup>
                        </m:den>
                      </m:f>
                      <m:r>
                        <a:rPr lang="en-US" altLang="zh-CN" b="0" i="1" smtClean="0">
                          <a:latin typeface="Cambria Math" panose="02040503050406030204" pitchFamily="18" charset="0"/>
                        </a:rPr>
                        <m:t>)</m:t>
                      </m:r>
                    </m:oMath>
                  </m:oMathPara>
                </a14:m>
                <a:endParaRPr lang="zh-CN" altLang="en-US" dirty="0"/>
              </a:p>
            </p:txBody>
          </p:sp>
        </mc:Choice>
        <mc:Fallback xmlns="">
          <p:sp>
            <p:nvSpPr>
              <p:cNvPr id="26" name="文本框 25">
                <a:extLst>
                  <a:ext uri="{FF2B5EF4-FFF2-40B4-BE49-F238E27FC236}">
                    <a16:creationId xmlns:a16="http://schemas.microsoft.com/office/drawing/2014/main" id="{E4924472-0777-648E-15EE-FC6A45F342CC}"/>
                  </a:ext>
                </a:extLst>
              </p:cNvPr>
              <p:cNvSpPr txBox="1">
                <a:spLocks noRot="1" noChangeAspect="1" noMove="1" noResize="1" noEditPoints="1" noAdjustHandles="1" noChangeArrowheads="1" noChangeShapeType="1" noTextEdit="1"/>
              </p:cNvSpPr>
              <p:nvPr/>
            </p:nvSpPr>
            <p:spPr>
              <a:xfrm>
                <a:off x="4705164" y="5054449"/>
                <a:ext cx="6125592" cy="724494"/>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3402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4620617"/>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二、贝叶斯回归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最大似然估计（</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MLE</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在频率派的观点中，权值</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是一个未知的常数，因此将问题转化为最优化问题，并对参数值进行点估计。</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将问题转化为了求解对数似然函数</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𝑙𝑜𝑔𝑃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𝜎</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的最大值。于是令偏导数为零。</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得到</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𝑀𝐿𝐸</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𝑇</m:t>
                            </m:r>
                          </m:sup>
                        </m:s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−1</m:t>
                        </m:r>
                      </m:sup>
                    </m:s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𝑥𝑦</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，可以看到最大似然估计的解和最小二乘法相同。</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4620617"/>
              </a:xfrm>
              <a:prstGeom prst="rect">
                <a:avLst/>
              </a:prstGeom>
              <a:blipFill>
                <a:blip r:embed="rId2"/>
                <a:stretch>
                  <a:fillRect l="-482" b="-26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19BF4979-A058-F27C-0F89-90141AB59FFC}"/>
                  </a:ext>
                </a:extLst>
              </p:cNvPr>
              <p:cNvSpPr txBox="1"/>
              <p:nvPr/>
            </p:nvSpPr>
            <p:spPr>
              <a:xfrm>
                <a:off x="3033203" y="2545217"/>
                <a:ext cx="6125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𝑀𝐿𝐸</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𝑎𝑟𝑔𝑚𝑎𝑥</m:t>
                          </m:r>
                        </m:e>
                        <m:sub>
                          <m:r>
                            <a:rPr lang="zh-CN" altLang="en-US" i="1">
                              <a:latin typeface="Cambria Math" panose="02040503050406030204" pitchFamily="18" charset="0"/>
                            </a:rPr>
                            <m:t>𝑤</m:t>
                          </m:r>
                        </m:sub>
                      </m:sSub>
                      <m:r>
                        <a:rPr lang="zh-CN" altLang="en-US" i="1">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𝐷𝑎𝑡𝑎</m:t>
                          </m:r>
                        </m:e>
                        <m:e>
                          <m:r>
                            <a:rPr lang="zh-CN" altLang="en-US" i="1">
                              <a:latin typeface="Cambria Math" panose="02040503050406030204" pitchFamily="18" charset="0"/>
                            </a:rPr>
                            <m:t>𝑤</m:t>
                          </m:r>
                        </m:e>
                      </m:d>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𝑎𝑟𝑔𝑚𝑎𝑥</m:t>
                          </m:r>
                        </m:e>
                        <m:sub>
                          <m:r>
                            <a:rPr lang="zh-CN" altLang="en-US" i="1">
                              <a:latin typeface="Cambria Math" panose="02040503050406030204" pitchFamily="18" charset="0"/>
                            </a:rPr>
                            <m:t>𝑤</m:t>
                          </m:r>
                        </m:sub>
                      </m:sSub>
                      <m:r>
                        <a:rPr lang="zh-CN" altLang="en-US" i="1">
                          <a:latin typeface="Cambria Math" panose="02040503050406030204" pitchFamily="18" charset="0"/>
                        </a:rPr>
                        <m:t>𝑃</m:t>
                      </m:r>
                      <m:d>
                        <m:dPr>
                          <m:ctrlPr>
                            <a:rPr lang="zh-CN" altLang="en-US" i="1">
                              <a:latin typeface="Cambria Math" panose="02040503050406030204" pitchFamily="18" charset="0"/>
                            </a:rPr>
                          </m:ctrlPr>
                        </m:dPr>
                        <m:e>
                          <m:r>
                            <a:rPr lang="zh-CN" altLang="en-US" i="1">
                              <a:latin typeface="Cambria Math" panose="02040503050406030204" pitchFamily="18" charset="0"/>
                            </a:rPr>
                            <m:t>𝑦</m:t>
                          </m:r>
                        </m:e>
                        <m:e>
                          <m:r>
                            <a:rPr lang="zh-CN" altLang="en-US" i="1">
                              <a:latin typeface="Cambria Math" panose="02040503050406030204" pitchFamily="18" charset="0"/>
                            </a:rPr>
                            <m:t>𝑥</m:t>
                          </m:r>
                        </m:e>
                        <m:e>
                          <m:r>
                            <a:rPr lang="zh-CN" altLang="en-US" i="1">
                              <a:latin typeface="Cambria Math" panose="02040503050406030204" pitchFamily="18" charset="0"/>
                            </a:rPr>
                            <m:t>𝑤</m:t>
                          </m:r>
                        </m:e>
                        <m:e>
                          <m:r>
                            <a:rPr lang="zh-CN" altLang="en-US" i="1">
                              <a:latin typeface="Cambria Math" panose="02040503050406030204" pitchFamily="18" charset="0"/>
                            </a:rPr>
                            <m:t>𝜎</m:t>
                          </m:r>
                        </m:e>
                      </m:d>
                    </m:oMath>
                  </m:oMathPara>
                </a14:m>
                <a:endParaRPr lang="zh-CN" altLang="en-US" dirty="0"/>
              </a:p>
            </p:txBody>
          </p:sp>
        </mc:Choice>
        <mc:Fallback xmlns="">
          <p:sp>
            <p:nvSpPr>
              <p:cNvPr id="6" name="文本框 5">
                <a:extLst>
                  <a:ext uri="{FF2B5EF4-FFF2-40B4-BE49-F238E27FC236}">
                    <a16:creationId xmlns:a16="http://schemas.microsoft.com/office/drawing/2014/main" id="{19BF4979-A058-F27C-0F89-90141AB59FFC}"/>
                  </a:ext>
                </a:extLst>
              </p:cNvPr>
              <p:cNvSpPr txBox="1">
                <a:spLocks noRot="1" noChangeAspect="1" noMove="1" noResize="1" noEditPoints="1" noAdjustHandles="1" noChangeArrowheads="1" noChangeShapeType="1" noTextEdit="1"/>
              </p:cNvSpPr>
              <p:nvPr/>
            </p:nvSpPr>
            <p:spPr>
              <a:xfrm>
                <a:off x="3033203" y="2545217"/>
                <a:ext cx="6125592" cy="369332"/>
              </a:xfrm>
              <a:prstGeom prst="rect">
                <a:avLst/>
              </a:prstGeom>
              <a:blipFill>
                <a:blip r:embed="rId3"/>
                <a:stretch>
                  <a:fillRect b="-83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7CC18636-A94B-534D-A346-9F6D6119C57E}"/>
                  </a:ext>
                </a:extLst>
              </p:cNvPr>
              <p:cNvSpPr txBox="1"/>
              <p:nvPr/>
            </p:nvSpPr>
            <p:spPr>
              <a:xfrm>
                <a:off x="3033203" y="3018138"/>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𝑎𝑟𝑔𝑚𝑎𝑥</m:t>
                          </m:r>
                        </m:e>
                        <m:sub>
                          <m:r>
                            <a:rPr lang="zh-CN" altLang="en-US" i="1">
                              <a:latin typeface="Cambria Math" panose="02040503050406030204" pitchFamily="18" charset="0"/>
                            </a:rPr>
                            <m:t>𝑤</m:t>
                          </m:r>
                        </m:sub>
                      </m:sSub>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𝑃</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𝑦</m:t>
                                  </m:r>
                                </m:e>
                                <m:sub>
                                  <m:r>
                                    <a:rPr lang="zh-CN" altLang="en-US" i="1">
                                      <a:latin typeface="Cambria Math" panose="02040503050406030204" pitchFamily="18" charset="0"/>
                                    </a:rPr>
                                    <m:t>𝑖</m:t>
                                  </m:r>
                                </m:sub>
                              </m:sSub>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e>
                            <m:e>
                              <m:r>
                                <a:rPr lang="zh-CN" altLang="en-US" i="1">
                                  <a:latin typeface="Cambria Math" panose="02040503050406030204" pitchFamily="18" charset="0"/>
                                </a:rPr>
                                <m:t>𝑤</m:t>
                              </m:r>
                            </m:e>
                            <m:e>
                              <m:r>
                                <a:rPr lang="zh-CN" altLang="en-US" i="1">
                                  <a:latin typeface="Cambria Math" panose="02040503050406030204" pitchFamily="18" charset="0"/>
                                </a:rPr>
                                <m:t>𝜎</m:t>
                              </m:r>
                            </m:e>
                          </m:d>
                        </m:e>
                      </m:nary>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𝑎𝑟𝑔𝑚𝑎𝑥</m:t>
                          </m:r>
                        </m:e>
                        <m:sub>
                          <m:r>
                            <a:rPr lang="zh-CN" altLang="en-US" i="1">
                              <a:latin typeface="Cambria Math" panose="02040503050406030204" pitchFamily="18" charset="0"/>
                            </a:rPr>
                            <m:t>𝑤</m:t>
                          </m:r>
                        </m:sub>
                      </m:sSub>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𝑁</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𝑦</m:t>
                                  </m:r>
                                </m:e>
                                <m:sub>
                                  <m:r>
                                    <a:rPr lang="zh-CN" altLang="en-US" i="1">
                                      <a:latin typeface="Cambria Math" panose="02040503050406030204" pitchFamily="18" charset="0"/>
                                    </a:rPr>
                                    <m:t>𝑖</m:t>
                                  </m:r>
                                </m:sub>
                              </m:sSub>
                            </m:e>
                            <m:e>
                              <m:sSub>
                                <m:sSubPr>
                                  <m:ctrlPr>
                                    <a:rPr lang="zh-CN" altLang="en-US" i="1">
                                      <a:solidFill>
                                        <a:srgbClr val="836967"/>
                                      </a:solidFill>
                                      <a:latin typeface="Cambria Math" panose="02040503050406030204" pitchFamily="18" charset="0"/>
                                    </a:rPr>
                                  </m:ctrlPr>
                                </m:sSubPr>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𝑤</m:t>
                                      </m:r>
                                    </m:e>
                                    <m:sup>
                                      <m:r>
                                        <a:rPr lang="zh-CN" altLang="en-US" i="1">
                                          <a:latin typeface="Cambria Math" panose="02040503050406030204" pitchFamily="18" charset="0"/>
                                        </a:rPr>
                                        <m:t>𝑇</m:t>
                                      </m:r>
                                    </m:sup>
                                  </m:sSup>
                                  <m:r>
                                    <a:rPr lang="zh-CN" altLang="en-US" i="1">
                                      <a:latin typeface="Cambria Math" panose="02040503050406030204" pitchFamily="18" charset="0"/>
                                    </a:rPr>
                                    <m:t>𝑥</m:t>
                                  </m:r>
                                </m:e>
                                <m:sub>
                                  <m:r>
                                    <a:rPr lang="zh-CN" altLang="en-US" i="1">
                                      <a:latin typeface="Cambria Math" panose="02040503050406030204" pitchFamily="18" charset="0"/>
                                    </a:rPr>
                                    <m:t>𝑖</m:t>
                                  </m:r>
                                </m:sub>
                              </m:sSub>
                            </m:e>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𝜎</m:t>
                                  </m:r>
                                </m:e>
                                <m:sup>
                                  <m:r>
                                    <a:rPr lang="zh-CN" altLang="en-US" i="0">
                                      <a:latin typeface="Cambria Math" panose="02040503050406030204" pitchFamily="18" charset="0"/>
                                    </a:rPr>
                                    <m:t>2</m:t>
                                  </m:r>
                                </m:sup>
                              </m:sSup>
                            </m:e>
                          </m:d>
                        </m:e>
                      </m:nary>
                    </m:oMath>
                  </m:oMathPara>
                </a14:m>
                <a:endParaRPr lang="zh-CN" altLang="en-US" dirty="0"/>
              </a:p>
            </p:txBody>
          </p:sp>
        </mc:Choice>
        <mc:Fallback xmlns="">
          <p:sp>
            <p:nvSpPr>
              <p:cNvPr id="8" name="文本框 7">
                <a:extLst>
                  <a:ext uri="{FF2B5EF4-FFF2-40B4-BE49-F238E27FC236}">
                    <a16:creationId xmlns:a16="http://schemas.microsoft.com/office/drawing/2014/main" id="{7CC18636-A94B-534D-A346-9F6D6119C57E}"/>
                  </a:ext>
                </a:extLst>
              </p:cNvPr>
              <p:cNvSpPr txBox="1">
                <a:spLocks noRot="1" noChangeAspect="1" noMove="1" noResize="1" noEditPoints="1" noAdjustHandles="1" noChangeArrowheads="1" noChangeShapeType="1" noTextEdit="1"/>
              </p:cNvSpPr>
              <p:nvPr/>
            </p:nvSpPr>
            <p:spPr>
              <a:xfrm>
                <a:off x="3033203" y="3018138"/>
                <a:ext cx="6125592" cy="848566"/>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E3B50DCE-19BE-B3D1-DB2F-70762C181CB9}"/>
                  </a:ext>
                </a:extLst>
              </p:cNvPr>
              <p:cNvSpPr txBox="1"/>
              <p:nvPr/>
            </p:nvSpPr>
            <p:spPr>
              <a:xfrm>
                <a:off x="3033203" y="4533808"/>
                <a:ext cx="6125592" cy="6299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zh-CN" altLang="en-US" i="1" smtClean="0">
                              <a:solidFill>
                                <a:srgbClr val="836967"/>
                              </a:solidFill>
                              <a:latin typeface="Cambria Math" panose="02040503050406030204" pitchFamily="18" charset="0"/>
                            </a:rPr>
                          </m:ctrlPr>
                        </m:fPr>
                        <m:num>
                          <m:r>
                            <a:rPr lang="zh-CN" altLang="en-US">
                              <a:latin typeface="Cambria Math" panose="02040503050406030204" pitchFamily="18" charset="0"/>
                            </a:rPr>
                            <m:t>𝜕</m:t>
                          </m:r>
                          <m:r>
                            <a:rPr lang="zh-CN" altLang="en-US" i="1">
                              <a:latin typeface="Cambria Math" panose="02040503050406030204" pitchFamily="18" charset="0"/>
                            </a:rPr>
                            <m:t>𝑙𝑜𝑔𝑃</m:t>
                          </m:r>
                          <m:d>
                            <m:dPr>
                              <m:ctrlPr>
                                <a:rPr lang="zh-CN" altLang="en-US" i="1">
                                  <a:latin typeface="Cambria Math" panose="02040503050406030204" pitchFamily="18" charset="0"/>
                                </a:rPr>
                              </m:ctrlPr>
                            </m:dPr>
                            <m:e>
                              <m:r>
                                <a:rPr lang="zh-CN" altLang="en-US" i="1">
                                  <a:latin typeface="Cambria Math" panose="02040503050406030204" pitchFamily="18" charset="0"/>
                                </a:rPr>
                                <m:t>𝑦</m:t>
                              </m:r>
                            </m:e>
                            <m:e>
                              <m:r>
                                <a:rPr lang="zh-CN" altLang="en-US" i="1">
                                  <a:latin typeface="Cambria Math" panose="02040503050406030204" pitchFamily="18" charset="0"/>
                                </a:rPr>
                                <m:t>𝑥</m:t>
                              </m:r>
                            </m:e>
                            <m:e>
                              <m:r>
                                <a:rPr lang="zh-CN" altLang="en-US" i="1">
                                  <a:latin typeface="Cambria Math" panose="02040503050406030204" pitchFamily="18" charset="0"/>
                                </a:rPr>
                                <m:t>𝑤</m:t>
                              </m:r>
                            </m:e>
                            <m:e>
                              <m:r>
                                <a:rPr lang="zh-CN" altLang="en-US" i="1">
                                  <a:latin typeface="Cambria Math" panose="02040503050406030204" pitchFamily="18" charset="0"/>
                                </a:rPr>
                                <m:t>𝜎</m:t>
                              </m:r>
                            </m:e>
                          </m:d>
                        </m:num>
                        <m:den>
                          <m:r>
                            <a:rPr lang="zh-CN" altLang="en-US" i="0">
                              <a:latin typeface="Cambria Math" panose="02040503050406030204" pitchFamily="18" charset="0"/>
                            </a:rPr>
                            <m:t>𝜕</m:t>
                          </m:r>
                          <m:r>
                            <a:rPr lang="zh-CN" altLang="en-US" i="1">
                              <a:latin typeface="Cambria Math" panose="02040503050406030204" pitchFamily="18" charset="0"/>
                            </a:rPr>
                            <m:t>𝑤</m:t>
                          </m:r>
                        </m:den>
                      </m:f>
                      <m:r>
                        <a:rPr lang="zh-CN" altLang="en-US" i="0">
                          <a:latin typeface="Cambria Math" panose="02040503050406030204" pitchFamily="18" charset="0"/>
                        </a:rPr>
                        <m:t>=0</m:t>
                      </m:r>
                    </m:oMath>
                  </m:oMathPara>
                </a14:m>
                <a:endParaRPr lang="zh-CN" altLang="en-US" dirty="0"/>
              </a:p>
            </p:txBody>
          </p:sp>
        </mc:Choice>
        <mc:Fallback xmlns="">
          <p:sp>
            <p:nvSpPr>
              <p:cNvPr id="10" name="文本框 9">
                <a:extLst>
                  <a:ext uri="{FF2B5EF4-FFF2-40B4-BE49-F238E27FC236}">
                    <a16:creationId xmlns:a16="http://schemas.microsoft.com/office/drawing/2014/main" id="{E3B50DCE-19BE-B3D1-DB2F-70762C181CB9}"/>
                  </a:ext>
                </a:extLst>
              </p:cNvPr>
              <p:cNvSpPr txBox="1">
                <a:spLocks noRot="1" noChangeAspect="1" noMove="1" noResize="1" noEditPoints="1" noAdjustHandles="1" noChangeArrowheads="1" noChangeShapeType="1" noTextEdit="1"/>
              </p:cNvSpPr>
              <p:nvPr/>
            </p:nvSpPr>
            <p:spPr>
              <a:xfrm>
                <a:off x="3033203" y="4533808"/>
                <a:ext cx="6125592" cy="629916"/>
              </a:xfrm>
              <a:prstGeom prst="rect">
                <a:avLst/>
              </a:prstGeom>
              <a:blipFill>
                <a:blip r:embed="rId5"/>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60628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17942" y="2030296"/>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回归算法简介</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982913" y="2030296"/>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线性回归</a:t>
              </a: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3017941" y="3096694"/>
            <a:ext cx="3413857" cy="751139"/>
            <a:chOff x="4123410" y="1826618"/>
            <a:chExt cx="3413857"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636716"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多元线性回归</a:t>
              </a: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982912" y="3097776"/>
            <a:ext cx="3563759" cy="751139"/>
            <a:chOff x="4123410" y="1826618"/>
            <a:chExt cx="3424297" cy="751139"/>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正则化回归分析</a:t>
              </a: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a16="http://schemas.microsoft.com/office/drawing/2014/main" id="{959E2FE9-3BA6-697E-5369-E7DB6012EE01}"/>
              </a:ext>
            </a:extLst>
          </p:cNvPr>
          <p:cNvGrpSpPr/>
          <p:nvPr/>
        </p:nvGrpSpPr>
        <p:grpSpPr>
          <a:xfrm>
            <a:off x="3040453" y="4232100"/>
            <a:ext cx="3413857" cy="751139"/>
            <a:chOff x="4123410" y="1826618"/>
            <a:chExt cx="3413857" cy="751139"/>
          </a:xfrm>
        </p:grpSpPr>
        <p:grpSp>
          <p:nvGrpSpPr>
            <p:cNvPr id="23" name="组合 22">
              <a:extLst>
                <a:ext uri="{FF2B5EF4-FFF2-40B4-BE49-F238E27FC236}">
                  <a16:creationId xmlns:a16="http://schemas.microsoft.com/office/drawing/2014/main" id="{AB53755A-6743-733F-B466-0DA0621916B9}"/>
                </a:ext>
              </a:extLst>
            </p:cNvPr>
            <p:cNvGrpSpPr/>
            <p:nvPr/>
          </p:nvGrpSpPr>
          <p:grpSpPr>
            <a:xfrm>
              <a:off x="4123410" y="1826618"/>
              <a:ext cx="738875" cy="751139"/>
              <a:chOff x="2498710" y="2311467"/>
              <a:chExt cx="1748840" cy="1777866"/>
            </a:xfrm>
          </p:grpSpPr>
          <p:sp>
            <p:nvSpPr>
              <p:cNvPr id="41" name="椭圆 40">
                <a:extLst>
                  <a:ext uri="{FF2B5EF4-FFF2-40B4-BE49-F238E27FC236}">
                    <a16:creationId xmlns:a16="http://schemas.microsoft.com/office/drawing/2014/main" id="{3573AFD5-F306-D9C0-3EDC-9DE6C0CB77A4}"/>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5</a:t>
                </a:r>
                <a:endParaRPr lang="zh-CN" altLang="en-US" sz="3200" dirty="0"/>
              </a:p>
            </p:txBody>
          </p:sp>
          <p:sp>
            <p:nvSpPr>
              <p:cNvPr id="42" name="椭圆 41">
                <a:extLst>
                  <a:ext uri="{FF2B5EF4-FFF2-40B4-BE49-F238E27FC236}">
                    <a16:creationId xmlns:a16="http://schemas.microsoft.com/office/drawing/2014/main" id="{97860FEE-A135-7215-2083-BDD683816FF6}"/>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43" name="椭圆 42">
                <a:extLst>
                  <a:ext uri="{FF2B5EF4-FFF2-40B4-BE49-F238E27FC236}">
                    <a16:creationId xmlns:a16="http://schemas.microsoft.com/office/drawing/2014/main" id="{3BF79D99-AC9F-D4C8-7E91-75B46B330191}"/>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44" name="椭圆 43">
                <a:extLst>
                  <a:ext uri="{FF2B5EF4-FFF2-40B4-BE49-F238E27FC236}">
                    <a16:creationId xmlns:a16="http://schemas.microsoft.com/office/drawing/2014/main" id="{1A41525B-E526-58A9-1F6B-44C52A6201FB}"/>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7" name="文本框 8">
              <a:extLst>
                <a:ext uri="{FF2B5EF4-FFF2-40B4-BE49-F238E27FC236}">
                  <a16:creationId xmlns:a16="http://schemas.microsoft.com/office/drawing/2014/main" id="{61FE298B-785F-1A5A-B8F4-B74CA0FCD9C4}"/>
                </a:ext>
              </a:extLst>
            </p:cNvPr>
            <p:cNvSpPr txBox="1"/>
            <p:nvPr/>
          </p:nvSpPr>
          <p:spPr>
            <a:xfrm>
              <a:off x="4900551" y="2006085"/>
              <a:ext cx="2636716"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贝叶斯模型</a:t>
              </a:r>
            </a:p>
          </p:txBody>
        </p:sp>
        <p:cxnSp>
          <p:nvCxnSpPr>
            <p:cNvPr id="40" name="直接连接符 39">
              <a:extLst>
                <a:ext uri="{FF2B5EF4-FFF2-40B4-BE49-F238E27FC236}">
                  <a16:creationId xmlns:a16="http://schemas.microsoft.com/office/drawing/2014/main" id="{C36D97F7-E949-C1F4-3594-FDDC7F40FA13}"/>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5" name="组合 44">
            <a:extLst>
              <a:ext uri="{FF2B5EF4-FFF2-40B4-BE49-F238E27FC236}">
                <a16:creationId xmlns:a16="http://schemas.microsoft.com/office/drawing/2014/main" id="{048B3C18-BAD6-4F84-B75B-AEB8E684AFC1}"/>
              </a:ext>
            </a:extLst>
          </p:cNvPr>
          <p:cNvGrpSpPr/>
          <p:nvPr/>
        </p:nvGrpSpPr>
        <p:grpSpPr>
          <a:xfrm>
            <a:off x="7026454" y="4138048"/>
            <a:ext cx="3441872" cy="751139"/>
            <a:chOff x="4123410" y="1826618"/>
            <a:chExt cx="3424297" cy="751139"/>
          </a:xfrm>
        </p:grpSpPr>
        <p:grpSp>
          <p:nvGrpSpPr>
            <p:cNvPr id="46" name="组合 45">
              <a:extLst>
                <a:ext uri="{FF2B5EF4-FFF2-40B4-BE49-F238E27FC236}">
                  <a16:creationId xmlns:a16="http://schemas.microsoft.com/office/drawing/2014/main" id="{39C062A3-611D-60FD-BE2F-5F9A1119F4C8}"/>
                </a:ext>
              </a:extLst>
            </p:cNvPr>
            <p:cNvGrpSpPr/>
            <p:nvPr/>
          </p:nvGrpSpPr>
          <p:grpSpPr>
            <a:xfrm>
              <a:off x="4123410" y="1826618"/>
              <a:ext cx="738875" cy="751139"/>
              <a:chOff x="2498710" y="2311467"/>
              <a:chExt cx="1748840" cy="1777866"/>
            </a:xfrm>
          </p:grpSpPr>
          <p:sp>
            <p:nvSpPr>
              <p:cNvPr id="49" name="椭圆 48">
                <a:extLst>
                  <a:ext uri="{FF2B5EF4-FFF2-40B4-BE49-F238E27FC236}">
                    <a16:creationId xmlns:a16="http://schemas.microsoft.com/office/drawing/2014/main" id="{325191F7-F574-9764-BD29-18DBB4D3D794}"/>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6</a:t>
                </a:r>
                <a:endParaRPr lang="zh-CN" altLang="en-US" sz="3200" dirty="0"/>
              </a:p>
            </p:txBody>
          </p:sp>
          <p:sp>
            <p:nvSpPr>
              <p:cNvPr id="50" name="椭圆 49">
                <a:extLst>
                  <a:ext uri="{FF2B5EF4-FFF2-40B4-BE49-F238E27FC236}">
                    <a16:creationId xmlns:a16="http://schemas.microsoft.com/office/drawing/2014/main" id="{250F51C1-896E-0C13-32CA-82C2E45AB180}"/>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51" name="椭圆 50">
                <a:extLst>
                  <a:ext uri="{FF2B5EF4-FFF2-40B4-BE49-F238E27FC236}">
                    <a16:creationId xmlns:a16="http://schemas.microsoft.com/office/drawing/2014/main" id="{83717B86-E3CA-D322-7F82-920DDB7C0B32}"/>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52" name="椭圆 51">
                <a:extLst>
                  <a:ext uri="{FF2B5EF4-FFF2-40B4-BE49-F238E27FC236}">
                    <a16:creationId xmlns:a16="http://schemas.microsoft.com/office/drawing/2014/main" id="{4CE82536-2A54-A696-1C88-9AE5C19C0723}"/>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7" name="文本框 8">
              <a:extLst>
                <a:ext uri="{FF2B5EF4-FFF2-40B4-BE49-F238E27FC236}">
                  <a16:creationId xmlns:a16="http://schemas.microsoft.com/office/drawing/2014/main" id="{12A98E22-516C-4B04-86D1-6908E034CD9D}"/>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en-US" altLang="zh-CN" sz="2000" i="0" u="none" strike="noStrike" kern="1200" cap="none" spc="0" normalizeH="0" baseline="0" noProof="0" dirty="0" err="1">
                  <a:ln>
                    <a:noFill/>
                  </a:ln>
                  <a:solidFill>
                    <a:schemeClr val="tx1">
                      <a:lumMod val="75000"/>
                      <a:lumOff val="25000"/>
                    </a:schemeClr>
                  </a:solidFill>
                  <a:effectLst/>
                  <a:uLnTx/>
                  <a:uFillTx/>
                  <a:cs typeface="+mn-ea"/>
                  <a:sym typeface="+mn-lt"/>
                </a:rPr>
                <a:t>Softmax</a:t>
              </a: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回归</a:t>
              </a:r>
            </a:p>
          </p:txBody>
        </p:sp>
        <p:cxnSp>
          <p:nvCxnSpPr>
            <p:cNvPr id="48" name="直接连接符 47">
              <a:extLst>
                <a:ext uri="{FF2B5EF4-FFF2-40B4-BE49-F238E27FC236}">
                  <a16:creationId xmlns:a16="http://schemas.microsoft.com/office/drawing/2014/main" id="{5269D079-DDD0-774B-ED33-3C6E5B63E9FD}"/>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3" name="组合 52">
            <a:extLst>
              <a:ext uri="{FF2B5EF4-FFF2-40B4-BE49-F238E27FC236}">
                <a16:creationId xmlns:a16="http://schemas.microsoft.com/office/drawing/2014/main" id="{6B84E936-6874-CF75-4E02-D71D8C84C3A1}"/>
              </a:ext>
            </a:extLst>
          </p:cNvPr>
          <p:cNvGrpSpPr/>
          <p:nvPr/>
        </p:nvGrpSpPr>
        <p:grpSpPr>
          <a:xfrm>
            <a:off x="3040453" y="5329535"/>
            <a:ext cx="4521197" cy="751139"/>
            <a:chOff x="4123410" y="1826618"/>
            <a:chExt cx="4565127" cy="751139"/>
          </a:xfrm>
        </p:grpSpPr>
        <p:grpSp>
          <p:nvGrpSpPr>
            <p:cNvPr id="54" name="组合 53">
              <a:extLst>
                <a:ext uri="{FF2B5EF4-FFF2-40B4-BE49-F238E27FC236}">
                  <a16:creationId xmlns:a16="http://schemas.microsoft.com/office/drawing/2014/main" id="{4FE46E15-1643-7D3B-A909-08C989B22F31}"/>
                </a:ext>
              </a:extLst>
            </p:cNvPr>
            <p:cNvGrpSpPr/>
            <p:nvPr/>
          </p:nvGrpSpPr>
          <p:grpSpPr>
            <a:xfrm>
              <a:off x="4123410" y="1826618"/>
              <a:ext cx="738875" cy="751139"/>
              <a:chOff x="2498710" y="2311467"/>
              <a:chExt cx="1748840" cy="1777866"/>
            </a:xfrm>
          </p:grpSpPr>
          <p:sp>
            <p:nvSpPr>
              <p:cNvPr id="57" name="椭圆 56">
                <a:extLst>
                  <a:ext uri="{FF2B5EF4-FFF2-40B4-BE49-F238E27FC236}">
                    <a16:creationId xmlns:a16="http://schemas.microsoft.com/office/drawing/2014/main" id="{8BAB43E4-2ED8-6EC9-88E0-CFC18FDFFEB1}"/>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7</a:t>
                </a:r>
                <a:endParaRPr lang="zh-CN" altLang="en-US" sz="3200" dirty="0"/>
              </a:p>
            </p:txBody>
          </p:sp>
          <p:sp>
            <p:nvSpPr>
              <p:cNvPr id="58" name="椭圆 57">
                <a:extLst>
                  <a:ext uri="{FF2B5EF4-FFF2-40B4-BE49-F238E27FC236}">
                    <a16:creationId xmlns:a16="http://schemas.microsoft.com/office/drawing/2014/main" id="{3DF66664-CB06-3E63-D980-097335A92D44}"/>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59" name="椭圆 58">
                <a:extLst>
                  <a:ext uri="{FF2B5EF4-FFF2-40B4-BE49-F238E27FC236}">
                    <a16:creationId xmlns:a16="http://schemas.microsoft.com/office/drawing/2014/main" id="{DCCFDAC8-3A68-9759-BCB7-2361BE68BD11}"/>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60" name="椭圆 59">
                <a:extLst>
                  <a:ext uri="{FF2B5EF4-FFF2-40B4-BE49-F238E27FC236}">
                    <a16:creationId xmlns:a16="http://schemas.microsoft.com/office/drawing/2014/main" id="{1593E992-94D0-67AA-8A14-925479AA4E72}"/>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55" name="文本框 8">
              <a:extLst>
                <a:ext uri="{FF2B5EF4-FFF2-40B4-BE49-F238E27FC236}">
                  <a16:creationId xmlns:a16="http://schemas.microsoft.com/office/drawing/2014/main" id="{FF8C0A5F-2FFD-19F4-91C3-5964001DEAC0}"/>
                </a:ext>
              </a:extLst>
            </p:cNvPr>
            <p:cNvSpPr txBox="1"/>
            <p:nvPr/>
          </p:nvSpPr>
          <p:spPr>
            <a:xfrm>
              <a:off x="4924004" y="1997895"/>
              <a:ext cx="376453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项目实践：航班乘客流量预测</a:t>
              </a:r>
            </a:p>
          </p:txBody>
        </p:sp>
        <p:cxnSp>
          <p:nvCxnSpPr>
            <p:cNvPr id="56" name="直接连接符 55">
              <a:extLst>
                <a:ext uri="{FF2B5EF4-FFF2-40B4-BE49-F238E27FC236}">
                  <a16:creationId xmlns:a16="http://schemas.microsoft.com/office/drawing/2014/main" id="{FC8F6315-9AF0-7053-04C5-7A78E1772F77}"/>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4620617"/>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二、贝叶斯回归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最大后验估计（</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MAP</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FCABD39C-DA98-17F5-FDC6-A26A565D81C8}"/>
                  </a:ext>
                </a:extLst>
              </p:cNvPr>
              <p:cNvSpPr txBox="1"/>
              <p:nvPr/>
            </p:nvSpPr>
            <p:spPr>
              <a:xfrm>
                <a:off x="404586" y="1886715"/>
                <a:ext cx="11695678" cy="4048159"/>
              </a:xfrm>
              <a:prstGeom prst="rect">
                <a:avLst/>
              </a:prstGeom>
              <a:noFill/>
            </p:spPr>
            <p:txBody>
              <a:bodyPr wrap="square">
                <a:spAutoFit/>
              </a:bodyPr>
              <a:lstStyle/>
              <a:p>
                <a:pPr algn="just">
                  <a:lnSpc>
                    <a:spcPct val="150000"/>
                  </a:lnSpc>
                  <a:spcBef>
                    <a:spcPct val="20000"/>
                  </a:spcBef>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而在贝叶斯派的观点中，参数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是一个随机变量，因此求的是该随机变量的条件分布：</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本小节的主题贝叶斯线性回归模型就是沿用贝叶斯派的思路进行分析的。最大似然估计的一个缺点是当训练数据比较少时会发生过拟合，估计的参数可能不准确。为了避免过拟合，我们可以给参数加上一些先验知识，比如</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algn="just">
                  <a:lnSpc>
                    <a:spcPct val="150000"/>
                  </a:lnSpc>
                  <a:spcBef>
                    <a:spcPct val="20000"/>
                  </a:spcBef>
                </a:pPr>
                <a14:m>
                  <m:oMathPara xmlns:m="http://schemas.openxmlformats.org/officeDocument/2006/math">
                    <m:oMathParaPr>
                      <m:jc m:val="centerGroup"/>
                    </m:oMathParaPr>
                    <m:oMath xmlns:m="http://schemas.openxmlformats.org/officeDocument/2006/math">
                      <m:r>
                        <a:rPr lang="en-US" altLang="zh-CN" sz="1600"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f>
                        <m:f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fPr>
                        <m:num>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num>
                        <m:den>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den>
                      </m:f>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f>
                        <m:f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fPr>
                        <m:num>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num>
                        <m:den>
                          <m:nary>
                            <m:naryPr>
                              <m:limLoc m:val="undOvr"/>
                              <m:subHide m:val="on"/>
                              <m:supHide m:val="on"/>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naryPr>
                            <m:sub/>
                            <m:sup/>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𝑑𝑤</m:t>
                              </m:r>
                            </m:e>
                          </m:nary>
                        </m:den>
                      </m:f>
                    </m:oMath>
                  </m:oMathPara>
                </a14:m>
                <a:endParaRPr lang="zh-CN" altLang="zh-CN" sz="16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ct val="150000"/>
                  </a:lnSpc>
                  <a:spcBef>
                    <a:spcPct val="20000"/>
                  </a:spcBef>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由于先验概率</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与训练集</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Data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独立，上式可写为：</a:t>
                </a:r>
              </a:p>
              <a:p>
                <a:pPr algn="just">
                  <a:lnSpc>
                    <a:spcPct val="150000"/>
                  </a:lnSpc>
                  <a:spcBef>
                    <a:spcPct val="20000"/>
                  </a:spcBef>
                </a:pPr>
                <a14:m>
                  <m:oMathPara xmlns:m="http://schemas.openxmlformats.org/officeDocument/2006/math">
                    <m:oMathParaPr>
                      <m:jc m:val="centerGroup"/>
                    </m:oMathParaPr>
                    <m:oMath xmlns:m="http://schemas.openxmlformats.org/officeDocument/2006/math">
                      <m:r>
                        <a:rPr lang="en-US" altLang="zh-CN" sz="1600"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f>
                        <m:f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fPr>
                        <m:num>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num>
                        <m:den>
                          <m:nary>
                            <m:naryPr>
                              <m:limLoc m:val="undOvr"/>
                              <m:subHide m:val="on"/>
                              <m:supHide m:val="on"/>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naryPr>
                            <m:sub/>
                            <m:sup/>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𝑑𝑤</m:t>
                              </m:r>
                            </m:e>
                          </m:nary>
                        </m:den>
                      </m:f>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oMath>
                  </m:oMathPara>
                </a14:m>
                <a:endParaRPr lang="zh-CN" altLang="zh-CN" sz="16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ct val="150000"/>
                  </a:lnSpc>
                  <a:spcBef>
                    <a:spcPct val="20000"/>
                  </a:spcBef>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在上式中</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Likelihood</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Prior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。同时，在本小节开始时候的回归假设中我们知道</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𝑇</m:t>
                        </m:r>
                      </m:sup>
                    </m:s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𝜎</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2</m:t>
                        </m:r>
                      </m:sup>
                    </m:s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，于是进一步可以得出下式：</a:t>
                </a:r>
              </a:p>
            </p:txBody>
          </p:sp>
        </mc:Choice>
        <mc:Fallback xmlns="">
          <p:sp>
            <p:nvSpPr>
              <p:cNvPr id="4" name="文本框 3">
                <a:extLst>
                  <a:ext uri="{FF2B5EF4-FFF2-40B4-BE49-F238E27FC236}">
                    <a16:creationId xmlns:a16="http://schemas.microsoft.com/office/drawing/2014/main" id="{FCABD39C-DA98-17F5-FDC6-A26A565D81C8}"/>
                  </a:ext>
                </a:extLst>
              </p:cNvPr>
              <p:cNvSpPr txBox="1">
                <a:spLocks noRot="1" noChangeAspect="1" noMove="1" noResize="1" noEditPoints="1" noAdjustHandles="1" noChangeArrowheads="1" noChangeShapeType="1" noTextEdit="1"/>
              </p:cNvSpPr>
              <p:nvPr/>
            </p:nvSpPr>
            <p:spPr>
              <a:xfrm>
                <a:off x="404586" y="1886715"/>
                <a:ext cx="11695678" cy="4048159"/>
              </a:xfrm>
              <a:prstGeom prst="rect">
                <a:avLst/>
              </a:prstGeom>
              <a:blipFill>
                <a:blip r:embed="rId2"/>
                <a:stretch>
                  <a:fillRect l="-261" r="-313" b="-90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5D440619-ED84-5B71-7751-83BFD17D8DC4}"/>
                  </a:ext>
                </a:extLst>
              </p:cNvPr>
              <p:cNvSpPr txBox="1"/>
              <p:nvPr/>
            </p:nvSpPr>
            <p:spPr>
              <a:xfrm>
                <a:off x="3033203" y="5752730"/>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𝑦</m:t>
                          </m:r>
                        </m:e>
                        <m:e>
                          <m:r>
                            <a:rPr lang="zh-CN" altLang="en-US" i="1">
                              <a:latin typeface="Cambria Math" panose="02040503050406030204" pitchFamily="18" charset="0"/>
                            </a:rPr>
                            <m:t>𝑤</m:t>
                          </m:r>
                          <m:r>
                            <a:rPr lang="zh-CN" altLang="en-US" i="0">
                              <a:latin typeface="Cambria Math" panose="02040503050406030204" pitchFamily="18" charset="0"/>
                            </a:rPr>
                            <m:t>,</m:t>
                          </m:r>
                          <m:r>
                            <a:rPr lang="zh-CN" altLang="en-US" i="1">
                              <a:latin typeface="Cambria Math" panose="02040503050406030204" pitchFamily="18" charset="0"/>
                            </a:rPr>
                            <m:t>𝑥</m:t>
                          </m:r>
                        </m:e>
                      </m:d>
                      <m:r>
                        <a:rPr lang="zh-CN" altLang="en-US" i="0">
                          <a:latin typeface="Cambria Math" panose="02040503050406030204" pitchFamily="18" charset="0"/>
                        </a:rPr>
                        <m:t>=</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𝑃</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𝑦</m:t>
                                  </m:r>
                                </m:e>
                                <m:sub>
                                  <m:r>
                                    <a:rPr lang="zh-CN" altLang="en-US" i="1">
                                      <a:latin typeface="Cambria Math" panose="02040503050406030204" pitchFamily="18" charset="0"/>
                                    </a:rPr>
                                    <m:t>𝑖</m:t>
                                  </m:r>
                                </m:sub>
                              </m:sSub>
                            </m:e>
                            <m:e>
                              <m:r>
                                <a:rPr lang="zh-CN" altLang="en-US" i="1">
                                  <a:latin typeface="Cambria Math" panose="02040503050406030204" pitchFamily="18" charset="0"/>
                                </a:rPr>
                                <m:t>𝑤</m:t>
                              </m:r>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e>
                          </m:d>
                        </m:e>
                      </m:nary>
                      <m:r>
                        <a:rPr lang="zh-CN" altLang="en-US" i="0">
                          <a:latin typeface="Cambria Math" panose="02040503050406030204" pitchFamily="18" charset="0"/>
                        </a:rPr>
                        <m:t>=</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𝑛</m:t>
                          </m:r>
                        </m:sup>
                        <m:e>
                          <m:r>
                            <a:rPr lang="zh-CN" altLang="en-US" i="1">
                              <a:latin typeface="Cambria Math" panose="02040503050406030204" pitchFamily="18" charset="0"/>
                            </a:rPr>
                            <m:t>𝑁</m:t>
                          </m:r>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𝑦</m:t>
                                  </m:r>
                                </m:e>
                                <m:sub>
                                  <m:r>
                                    <a:rPr lang="zh-CN" altLang="en-US" i="1">
                                      <a:latin typeface="Cambria Math" panose="02040503050406030204" pitchFamily="18" charset="0"/>
                                    </a:rPr>
                                    <m:t>𝑖</m:t>
                                  </m:r>
                                </m:sub>
                              </m:sSub>
                            </m:e>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𝑤</m:t>
                                  </m:r>
                                </m:e>
                                <m:sup>
                                  <m:r>
                                    <a:rPr lang="zh-CN" altLang="en-US" i="1">
                                      <a:latin typeface="Cambria Math" panose="02040503050406030204" pitchFamily="18" charset="0"/>
                                    </a:rPr>
                                    <m:t>𝑇</m:t>
                                  </m:r>
                                </m:sup>
                              </m:sSup>
                            </m:e>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𝑖</m:t>
                                  </m:r>
                                </m:sub>
                              </m:sSub>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𝜎</m:t>
                                  </m:r>
                                </m:e>
                                <m:sup>
                                  <m:r>
                                    <a:rPr lang="zh-CN" altLang="en-US" i="0">
                                      <a:latin typeface="Cambria Math" panose="02040503050406030204" pitchFamily="18" charset="0"/>
                                    </a:rPr>
                                    <m:t>2</m:t>
                                  </m:r>
                                </m:sup>
                              </m:sSup>
                            </m:e>
                          </m:d>
                        </m:e>
                      </m:nary>
                    </m:oMath>
                  </m:oMathPara>
                </a14:m>
                <a:endParaRPr lang="zh-CN" altLang="en-US" dirty="0"/>
              </a:p>
            </p:txBody>
          </p:sp>
        </mc:Choice>
        <mc:Fallback xmlns="">
          <p:sp>
            <p:nvSpPr>
              <p:cNvPr id="9" name="文本框 8">
                <a:extLst>
                  <a:ext uri="{FF2B5EF4-FFF2-40B4-BE49-F238E27FC236}">
                    <a16:creationId xmlns:a16="http://schemas.microsoft.com/office/drawing/2014/main" id="{5D440619-ED84-5B71-7751-83BFD17D8DC4}"/>
                  </a:ext>
                </a:extLst>
              </p:cNvPr>
              <p:cNvSpPr txBox="1">
                <a:spLocks noRot="1" noChangeAspect="1" noMove="1" noResize="1" noEditPoints="1" noAdjustHandles="1" noChangeArrowheads="1" noChangeShapeType="1" noTextEdit="1"/>
              </p:cNvSpPr>
              <p:nvPr/>
            </p:nvSpPr>
            <p:spPr>
              <a:xfrm>
                <a:off x="3033203" y="5752730"/>
                <a:ext cx="6125592" cy="848566"/>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7553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4620617"/>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二、贝叶斯回归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此外，为了方便起见，设先验概率</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(0,</m:t>
                    </m:r>
                    <m:nary>
                      <m:naryPr>
                        <m:chr m:val="∑"/>
                        <m:limLoc m:val="subSup"/>
                        <m:supHide m:val="on"/>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𝑝</m:t>
                        </m:r>
                      </m:sub>
                      <m:sup/>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nary>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。于是根据高斯分布的共轭性质，</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也服从高斯分布，记为</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𝜇</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于是</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可以写为</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𝜇</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nary>
                      <m:naryPr>
                        <m:chr m:val="∏"/>
                        <m:limLoc m:val="undOv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𝑖</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𝑛</m:t>
                        </m:r>
                      </m:sup>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𝑖</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𝑇</m:t>
                            </m:r>
                          </m:sup>
                        </m:sSup>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𝑖</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𝜎</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2</m:t>
                            </m:r>
                          </m:sup>
                        </m:s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nary>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(0,</m:t>
                    </m:r>
                    <m:nary>
                      <m:naryPr>
                        <m:chr m:val="∑"/>
                        <m:limLoc m:val="subSup"/>
                        <m:supHide m:val="on"/>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𝑝</m:t>
                        </m:r>
                      </m:sub>
                      <m:sup/>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nary>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，最终通过这个正比关系的式子，我们一定可以求出</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𝜇</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的值，两者的计算结果如下所示。</a:t>
                </a:r>
              </a:p>
              <a:p>
                <a:pPr marL="0" indent="0" algn="just">
                  <a:lnSpc>
                    <a:spcPct val="150000"/>
                  </a:lnSpc>
                  <a:buNone/>
                </a:pPr>
                <a14:m>
                  <m:oMathPara xmlns:m="http://schemas.openxmlformats.org/officeDocument/2006/math">
                    <m:oMathParaPr>
                      <m:jc m:val="centerGroup"/>
                    </m:oMathParaPr>
                    <m:oMath xmlns:m="http://schemas.openxmlformats.org/officeDocument/2006/math">
                      <m:d>
                        <m:dPr>
                          <m:begChr m:val="{"/>
                          <m:endChr m:val=""/>
                          <m:ctrlPr>
                            <a:rPr lang="zh-CN" altLang="zh-CN" sz="1600" i="1"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eqArr>
                            <m:eqArr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eqArrPr>
                            <m:e>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𝜇</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𝜎</m:t>
                                  </m:r>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−2</m:t>
                                  </m:r>
                                </m:sup>
                              </m:sSup>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𝐴</m:t>
                                  </m:r>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p>
                              </m:sSup>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𝑇</m:t>
                                  </m:r>
                                </m:sup>
                              </m:s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  </m:t>
                              </m:r>
                            </m:e>
                            <m:e>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𝐴</m:t>
                                  </m:r>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p>
                              </m:s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                 </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𝐴</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𝜎</m:t>
                                  </m:r>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−2</m:t>
                                  </m:r>
                                </m:sup>
                              </m:sSup>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𝑇</m:t>
                                  </m:r>
                                </m:sup>
                              </m:s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𝑝</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p>
                              </m:sSubSup>
                            </m:e>
                          </m:eqArr>
                        </m:e>
                      </m:d>
                    </m:oMath>
                  </m:oMathPara>
                </a14:m>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4620617"/>
              </a:xfrm>
              <a:prstGeom prst="rect">
                <a:avLst/>
              </a:prstGeom>
              <a:blipFill>
                <a:blip r:embed="rId2"/>
                <a:stretch>
                  <a:fillRect l="-482" r="-48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3812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strips(down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trips(down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trips(downLeft)">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5</a:t>
            </a:r>
            <a:r>
              <a:rPr lang="zh-CN" altLang="en-US" dirty="0"/>
              <a:t>、贝叶斯模型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845736"/>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二、贝叶斯回归</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由此，便计算出了</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的分布。这种估计参数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的后验概率分布的方法称为贝叶斯估计（</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Bayesian Estimation</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），其为一种统计推断问题。采用贝叶斯估计的线性回归也称为贝叶斯线性回归。</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最大似然估计和贝叶斯估计可以分别看作频率学派和贝叶斯学派对需要估计的参数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的不同解释。当</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𝑣</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时，先验分布</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d>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退化为均匀分布，称为无信息先验（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Non-Informative Prior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），最大后验估计退化为最大似然估计。</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从上面的推导中，我们已经了解了</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这一特性，简写一下可以表达为</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，于是要求的</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𝑀𝐴𝑃</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𝑎𝑟𝑔𝑚𝑎𝑥</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𝐷𝑎𝑡𝑎</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，其中提供的先验</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如果服从高斯分布（例如</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𝑁</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𝜇</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），则相当于正则化最小二乘法中的岭回归（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Ridge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）；如果其服从拉普拉斯分布（</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Laplace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），则相当于正则化最小二乘法中的套索回归（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Lasso</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）。为什么说</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如果服从高斯分布，就相当于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Ridge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呢？对于高斯分布先验</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𝑃</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可以写成下面形式</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到此，神奇的事情发生了，在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MAP</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中使用一个高斯分布的先验等价于在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MLE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中采用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L2 </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regularizaton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），也就是最大后验估计退化为了最大似然估计。</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845736"/>
              </a:xfrm>
              <a:prstGeom prst="rect">
                <a:avLst/>
              </a:prstGeom>
              <a:blipFill>
                <a:blip r:embed="rId2"/>
                <a:stretch>
                  <a:fillRect l="-482" r="-230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4DC6C272-F036-E709-3C55-F892F4135626}"/>
                  </a:ext>
                </a:extLst>
              </p:cNvPr>
              <p:cNvSpPr txBox="1"/>
              <p:nvPr/>
            </p:nvSpPr>
            <p:spPr>
              <a:xfrm>
                <a:off x="3033203" y="4634265"/>
                <a:ext cx="6125592" cy="55207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𝑐𝑜𝑛𝑠𝑡𝑎𝑛𝑡</m:t>
                      </m:r>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𝑒</m:t>
                          </m:r>
                        </m:e>
                        <m:sup>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𝑤</m:t>
                                  </m:r>
                                </m:e>
                                <m:sup>
                                  <m:r>
                                    <a:rPr lang="zh-CN" altLang="en-US" i="0">
                                      <a:latin typeface="Cambria Math" panose="02040503050406030204" pitchFamily="18" charset="0"/>
                                    </a:rPr>
                                    <m:t>2</m:t>
                                  </m:r>
                                </m:sup>
                              </m:sSup>
                            </m:num>
                            <m:den>
                              <m:r>
                                <a:rPr lang="zh-CN" altLang="en-US" i="0">
                                  <a:latin typeface="Cambria Math" panose="02040503050406030204" pitchFamily="18" charset="0"/>
                                </a:rPr>
                                <m:t>2</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𝜎</m:t>
                                  </m:r>
                                </m:e>
                                <m:sup>
                                  <m:r>
                                    <a:rPr lang="zh-CN" altLang="en-US" i="0">
                                      <a:latin typeface="Cambria Math" panose="02040503050406030204" pitchFamily="18" charset="0"/>
                                    </a:rPr>
                                    <m:t>2</m:t>
                                  </m:r>
                                </m:sup>
                              </m:sSup>
                            </m:den>
                          </m:f>
                        </m:sup>
                      </m:sSup>
                    </m:oMath>
                  </m:oMathPara>
                </a14:m>
                <a:endParaRPr lang="zh-CN" altLang="en-US" dirty="0"/>
              </a:p>
            </p:txBody>
          </p:sp>
        </mc:Choice>
        <mc:Fallback xmlns="">
          <p:sp>
            <p:nvSpPr>
              <p:cNvPr id="4" name="文本框 3">
                <a:extLst>
                  <a:ext uri="{FF2B5EF4-FFF2-40B4-BE49-F238E27FC236}">
                    <a16:creationId xmlns:a16="http://schemas.microsoft.com/office/drawing/2014/main" id="{4DC6C272-F036-E709-3C55-F892F4135626}"/>
                  </a:ext>
                </a:extLst>
              </p:cNvPr>
              <p:cNvSpPr txBox="1">
                <a:spLocks noRot="1" noChangeAspect="1" noMove="1" noResize="1" noEditPoints="1" noAdjustHandles="1" noChangeArrowheads="1" noChangeShapeType="1" noTextEdit="1"/>
              </p:cNvSpPr>
              <p:nvPr/>
            </p:nvSpPr>
            <p:spPr>
              <a:xfrm>
                <a:off x="3033203" y="4634265"/>
                <a:ext cx="6125592" cy="552074"/>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5AB780F2-97A1-3C97-6260-0C0AF844829D}"/>
                  </a:ext>
                </a:extLst>
              </p:cNvPr>
              <p:cNvSpPr txBox="1"/>
              <p:nvPr/>
            </p:nvSpPr>
            <p:spPr>
              <a:xfrm>
                <a:off x="3033203" y="5207161"/>
                <a:ext cx="6125592" cy="64819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mtClean="0">
                          <a:latin typeface="Cambria Math" panose="02040503050406030204" pitchFamily="18" charset="0"/>
                        </a:rPr>
                        <m:t>−</m:t>
                      </m:r>
                      <m:r>
                        <a:rPr lang="zh-CN" altLang="en-US" i="1">
                          <a:latin typeface="Cambria Math" panose="02040503050406030204" pitchFamily="18" charset="0"/>
                        </a:rPr>
                        <m:t>𝑙𝑜𝑔𝑃</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𝑤</m:t>
                          </m:r>
                        </m:e>
                      </m:d>
                      <m:r>
                        <a:rPr lang="zh-CN" altLang="en-US" i="0">
                          <a:latin typeface="Cambria Math" panose="02040503050406030204" pitchFamily="18" charset="0"/>
                        </a:rPr>
                        <m:t>=</m:t>
                      </m:r>
                      <m:r>
                        <a:rPr lang="zh-CN" altLang="en-US" i="1">
                          <a:latin typeface="Cambria Math" panose="02040503050406030204" pitchFamily="18" charset="0"/>
                        </a:rPr>
                        <m:t>𝑐𝑜𝑛𝑠𝑡𝑎𝑛𝑡</m:t>
                      </m:r>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𝑤</m:t>
                              </m:r>
                            </m:e>
                            <m:sup>
                              <m:r>
                                <a:rPr lang="zh-CN" altLang="en-US" i="0">
                                  <a:latin typeface="Cambria Math" panose="02040503050406030204" pitchFamily="18" charset="0"/>
                                </a:rPr>
                                <m:t>2</m:t>
                              </m:r>
                            </m:sup>
                          </m:sSup>
                        </m:num>
                        <m:den>
                          <m:r>
                            <a:rPr lang="zh-CN" altLang="en-US" i="0">
                              <a:latin typeface="Cambria Math" panose="02040503050406030204" pitchFamily="18" charset="0"/>
                            </a:rPr>
                            <m:t>2</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𝜎</m:t>
                              </m:r>
                            </m:e>
                            <m:sup>
                              <m:r>
                                <a:rPr lang="zh-CN" altLang="en-US" i="0">
                                  <a:latin typeface="Cambria Math" panose="02040503050406030204" pitchFamily="18" charset="0"/>
                                </a:rPr>
                                <m:t>2</m:t>
                              </m:r>
                            </m:sup>
                          </m:sSup>
                        </m:den>
                      </m:f>
                    </m:oMath>
                  </m:oMathPara>
                </a14:m>
                <a:endParaRPr lang="zh-CN" altLang="en-US" dirty="0"/>
              </a:p>
            </p:txBody>
          </p:sp>
        </mc:Choice>
        <mc:Fallback xmlns="">
          <p:sp>
            <p:nvSpPr>
              <p:cNvPr id="7" name="文本框 6">
                <a:extLst>
                  <a:ext uri="{FF2B5EF4-FFF2-40B4-BE49-F238E27FC236}">
                    <a16:creationId xmlns:a16="http://schemas.microsoft.com/office/drawing/2014/main" id="{5AB780F2-97A1-3C97-6260-0C0AF844829D}"/>
                  </a:ext>
                </a:extLst>
              </p:cNvPr>
              <p:cNvSpPr txBox="1">
                <a:spLocks noRot="1" noChangeAspect="1" noMove="1" noResize="1" noEditPoints="1" noAdjustHandles="1" noChangeArrowheads="1" noChangeShapeType="1" noTextEdit="1"/>
              </p:cNvSpPr>
              <p:nvPr/>
            </p:nvSpPr>
            <p:spPr>
              <a:xfrm>
                <a:off x="3033203" y="5207161"/>
                <a:ext cx="6125592" cy="648191"/>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501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strips(down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trips(down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trips(downLeft)">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strips(downLeft)">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a:t>
            </a:r>
            <a:r>
              <a:rPr lang="en-US" altLang="zh-CN" dirty="0" err="1"/>
              <a:t>softmax</a:t>
            </a:r>
            <a:r>
              <a:rPr lang="zh-CN" altLang="en-US" dirty="0"/>
              <a:t>回归</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262787"/>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）也称为多项（</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Multinomial</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）或多类（</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Multi-Class</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）的逻辑（</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Logistic</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）回归，是</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Logistic</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回归在多分类问题上的推广。</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逻辑回归模型经过推广，可以直接支持多个类别，而不需要训练并组合多个二元分类器。这就是</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回归，或者叫多元逻辑回归。</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逻辑回归算法是在各个领域中应用比较广泛的机器学习算法。其本身并不难，最关键的步骤就是利用非线性变换，将线性回归模型输出的实数域映射到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 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表示的概率分布的有效实数空间，一个</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 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区间的数值恰好可以用来表示概率，而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Sigmoid</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函数（又称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Logistic</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函数）刚好具有这样的功能。</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Sigmoid</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函数如下所示。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所以逻辑回归的假设函数为</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h</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sub>
                    </m:sSub>
                    <m:d>
                      <m:d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e>
                    </m:d>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𝜎</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𝑤</m:t>
                        </m:r>
                      </m:e>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𝑇</m:t>
                        </m:r>
                      </m:sup>
                    </m:s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。进一步写出其代价函数的式子如下所示。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buNone/>
                </a:pPr>
                <a14:m>
                  <m:oMathPara xmlns:m="http://schemas.openxmlformats.org/officeDocument/2006/math">
                    <m:oMathParaPr>
                      <m:jc m:val="centerGroup"/>
                    </m:oMathParaPr>
                    <m:oMath xmlns:m="http://schemas.openxmlformats.org/officeDocument/2006/math">
                      <m:r>
                        <a:rPr lang="en-US" altLang="zh-CN" sz="1600"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𝐽</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f>
                        <m:f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fPr>
                        <m:num>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num>
                        <m:den>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𝑚</m:t>
                          </m:r>
                        </m:den>
                      </m:f>
                      <m:nary>
                        <m:naryPr>
                          <m:chr m:val="∑"/>
                          <m:limLoc m:val="undOv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𝑚</m:t>
                          </m:r>
                        </m:sup>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zh-CN" altLang="en-US"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sub>
                          </m:s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𝑙𝑜𝑔</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h</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sub>
                          </m:sSub>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sub>
                              </m:sSub>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e>
                      </m:nary>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sub>
                      </m:s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m:rPr>
                          <m:sty m:val="p"/>
                        </m:rP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log</m:t>
                      </m:r>
                      <m:r>
                        <a:rPr lang="en-US" altLang="zh-CN" sz="1600" i="1"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 </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h</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sub>
                      </m:sSub>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sSub>
                            <m:sSub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sub>
                          </m:sSub>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oMath>
                  </m:oMathPara>
                </a14:m>
                <a:endParaRPr lang="zh-CN" altLang="zh-CN" sz="16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这个函数式子为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log</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损失函数或交叉熵损失函数的特殊情况，也就是二分类交叉熵损失函数，当推广到多分类的</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回归时，使用的是交叉熵损失函数的一般形式。</a:t>
                </a: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262787"/>
              </a:xfrm>
              <a:prstGeom prst="rect">
                <a:avLst/>
              </a:prstGeom>
              <a:blipFill>
                <a:blip r:embed="rId2"/>
                <a:stretch>
                  <a:fillRect l="-482" r="-230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5B8C2EA7-70E5-6305-93B5-CB866C3E736F}"/>
                  </a:ext>
                </a:extLst>
              </p:cNvPr>
              <p:cNvSpPr txBox="1"/>
              <p:nvPr/>
            </p:nvSpPr>
            <p:spPr>
              <a:xfrm>
                <a:off x="3033203" y="3755168"/>
                <a:ext cx="6125592" cy="6127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𝜎</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𝑧</m:t>
                          </m:r>
                        </m:e>
                      </m:d>
                      <m:r>
                        <a:rPr lang="zh-CN" altLang="en-US" i="0">
                          <a:latin typeface="Cambria Math" panose="02040503050406030204" pitchFamily="18" charset="0"/>
                        </a:rPr>
                        <m:t>=</m:t>
                      </m:r>
                      <m:r>
                        <a:rPr lang="zh-CN" altLang="en-US" i="1">
                          <a:latin typeface="Cambria Math" panose="02040503050406030204" pitchFamily="18" charset="0"/>
                        </a:rPr>
                        <m:t>𝑔</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𝑧</m:t>
                          </m:r>
                        </m:e>
                      </m:d>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
                            <a:rPr lang="zh-CN" altLang="en-US" i="0">
                              <a:latin typeface="Cambria Math" panose="02040503050406030204" pitchFamily="18" charset="0"/>
                            </a:rPr>
                            <m:t>1−</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𝑒</m:t>
                              </m:r>
                            </m:e>
                            <m:sup>
                              <m:r>
                                <a:rPr lang="zh-CN" altLang="en-US" i="0">
                                  <a:latin typeface="Cambria Math" panose="02040503050406030204" pitchFamily="18" charset="0"/>
                                </a:rPr>
                                <m:t>−</m:t>
                              </m:r>
                              <m:r>
                                <a:rPr lang="zh-CN" altLang="en-US" i="1">
                                  <a:latin typeface="Cambria Math" panose="02040503050406030204" pitchFamily="18" charset="0"/>
                                </a:rPr>
                                <m:t>𝑧</m:t>
                              </m:r>
                            </m:sup>
                          </m:sSup>
                        </m:den>
                      </m:f>
                    </m:oMath>
                  </m:oMathPara>
                </a14:m>
                <a:endParaRPr lang="zh-CN" altLang="en-US" dirty="0"/>
              </a:p>
            </p:txBody>
          </p:sp>
        </mc:Choice>
        <mc:Fallback xmlns="">
          <p:sp>
            <p:nvSpPr>
              <p:cNvPr id="6" name="文本框 5">
                <a:extLst>
                  <a:ext uri="{FF2B5EF4-FFF2-40B4-BE49-F238E27FC236}">
                    <a16:creationId xmlns:a16="http://schemas.microsoft.com/office/drawing/2014/main" id="{5B8C2EA7-70E5-6305-93B5-CB866C3E736F}"/>
                  </a:ext>
                </a:extLst>
              </p:cNvPr>
              <p:cNvSpPr txBox="1">
                <a:spLocks noRot="1" noChangeAspect="1" noMove="1" noResize="1" noEditPoints="1" noAdjustHandles="1" noChangeArrowheads="1" noChangeShapeType="1" noTextEdit="1"/>
              </p:cNvSpPr>
              <p:nvPr/>
            </p:nvSpPr>
            <p:spPr>
              <a:xfrm>
                <a:off x="3033203" y="3755168"/>
                <a:ext cx="6125592" cy="612732"/>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4703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6</a:t>
            </a:r>
            <a:r>
              <a:rPr lang="zh-CN" altLang="en-US" dirty="0"/>
              <a:t>、</a:t>
            </a:r>
            <a:r>
              <a:rPr lang="en-US" altLang="zh-CN" dirty="0" err="1"/>
              <a:t>softmax</a:t>
            </a:r>
            <a:r>
              <a:rPr lang="zh-CN" altLang="en-US" dirty="0"/>
              <a:t>回归</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262787"/>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对于多类问题，类别标签</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∈{1,2,…,</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𝐶</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可以有</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个取值。给定一个样本</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回归预测的属于类别</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的条件概率如下所示。</a:t>
                </a:r>
              </a:p>
              <a:p>
                <a:pPr marL="0" indent="0" algn="just">
                  <a:buNone/>
                </a:pPr>
                <a14:m>
                  <m:oMathPara xmlns:m="http://schemas.openxmlformats.org/officeDocument/2006/math">
                    <m:oMathParaPr>
                      <m:jc m:val="centerGroup"/>
                    </m:oMathParaPr>
                    <m:oMath xmlns:m="http://schemas.openxmlformats.org/officeDocument/2006/math">
                      <m:r>
                        <a:rPr lang="en-US" altLang="zh-CN" sz="1600"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𝑠𝑜𝑓𝑡𝑚𝑎𝑥</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𝑇</m:t>
                              </m:r>
                            </m:sup>
                          </m:sSub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f>
                        <m:f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fPr>
                        <m:num>
                          <m:r>
                            <m:rPr>
                              <m:sty m:val="p"/>
                            </m:rP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exp</m:t>
                          </m:r>
                          <m:r>
                            <a:rPr lang="en-US" altLang="zh-CN" sz="1600" i="1"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 </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𝑇</m:t>
                              </m:r>
                            </m:sup>
                          </m:sSub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num>
                        <m:den>
                          <m:nary>
                            <m:naryPr>
                              <m:chr m:val="∑"/>
                              <m:limLoc m:val="undOv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𝐶</m:t>
                              </m:r>
                            </m:sup>
                            <m:e>
                              <m:r>
                                <m:rPr>
                                  <m:sty m:val="p"/>
                                </m:rP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exp</m:t>
                              </m:r>
                              <m:r>
                                <a:rPr lang="en-US" altLang="zh-CN" sz="1600" i="1"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 </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𝑇</m:t>
                                  </m:r>
                                </m:sup>
                              </m:sSub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e>
                          </m:nary>
                        </m:den>
                      </m:f>
                    </m:oMath>
                  </m:oMathPara>
                </a14:m>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为第</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类的权重向量。于是</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回归的决策函数可以表示为如下所示。</a:t>
                </a:r>
              </a:p>
              <a:p>
                <a:pPr marL="0" indent="0" algn="just">
                  <a:lnSpc>
                    <a:spcPct val="150000"/>
                  </a:lnSpc>
                  <a:buNone/>
                </a:pPr>
                <a14:m>
                  <m:oMathPara xmlns:m="http://schemas.openxmlformats.org/officeDocument/2006/math">
                    <m:oMathParaPr>
                      <m:jc m:val="centerGroup"/>
                    </m:oMathParaPr>
                    <m:oMath xmlns:m="http://schemas.openxmlformats.org/officeDocument/2006/math">
                      <m:acc>
                        <m:accPr>
                          <m:chr m:val="̂"/>
                          <m:ctrlPr>
                            <a:rPr lang="zh-CN" altLang="zh-CN" sz="1600" i="1"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acc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e>
                      </m:acc>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𝑎𝑟𝑔𝑚𝑎𝑥</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𝐶</m:t>
                          </m:r>
                        </m:sup>
                      </m:sSub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𝑎𝑟𝑔𝑚𝑎𝑥</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𝐶</m:t>
                          </m:r>
                        </m:sup>
                      </m:sSubSup>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𝑇</m:t>
                          </m:r>
                        </m:sup>
                      </m:sSub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oMath>
                  </m:oMathPara>
                </a14:m>
                <a:endParaRPr lang="zh-CN" altLang="zh-CN" sz="16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既然已经知道了进行概率估算的决策函数，那我们再来看看怎么训练。训练目标是得到一个能对目标类别做出高概率估算的模型（也就是其他类别的概率相应要很低）。通过将下面公式展示的对数代价函数（也称交叉熵损失）最小化来实现这个目标，因为当模型对目标类别做出较低概率的估算时，会受到惩罚。交叉熵经常被用于衡量一组估算出的类别概率跟目标类别的匹配程度（后面的章节中还会多次用到）。</a:t>
                </a:r>
              </a:p>
              <a:p>
                <a:pPr marL="0" indent="0" algn="just">
                  <a:buNone/>
                </a:pPr>
                <a14:m>
                  <m:oMathPara xmlns:m="http://schemas.openxmlformats.org/officeDocument/2006/math">
                    <m:oMathParaPr>
                      <m:jc m:val="centerGroup"/>
                    </m:oMathParaPr>
                    <m:oMath xmlns:m="http://schemas.openxmlformats.org/officeDocument/2006/math">
                      <m:r>
                        <a:rPr lang="en-US" altLang="zh-CN" sz="1600"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𝐽</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𝑤</m:t>
                          </m:r>
                        </m:e>
                      </m:d>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zh-CN" altLang="en-US"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f>
                        <m:f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fPr>
                        <m:num>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num>
                        <m:den>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𝑚</m:t>
                          </m:r>
                        </m:den>
                      </m:f>
                      <m:nary>
                        <m:naryPr>
                          <m:chr m:val="∑"/>
                          <m:limLoc m:val="undOv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𝑚</m:t>
                          </m:r>
                        </m:sup>
                        <m:e>
                          <m:nary>
                            <m:naryPr>
                              <m:chr m:val="∑"/>
                              <m:limLoc m:val="undOv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naryPr>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=1</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𝐶</m:t>
                              </m:r>
                            </m:sup>
                            <m:e>
                              <m:sSubSup>
                                <m:sSub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e>
                                <m:sub>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sub>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up>
                              </m:sSubSup>
                              <m:r>
                                <m:rPr>
                                  <m:sty m:val="p"/>
                                </m:rP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log</m:t>
                              </m:r>
                              <m:r>
                                <a:rPr lang="en-US" altLang="zh-CN" sz="1600" i="1" smtClean="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 </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Sup>
                                <m:sSup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sSup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𝑃</m:t>
                                  </m:r>
                                  <m:d>
                                    <m:dPr>
                                      <m:ctrlPr>
                                        <a:rPr lang="zh-CN" altLang="zh-CN" sz="1600" i="1">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ctrlPr>
                                    </m:dPr>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𝑦</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𝑐</m:t>
                                      </m:r>
                                    </m:e>
                                    <m:e>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𝑥</m:t>
                                      </m:r>
                                    </m:e>
                                  </m:d>
                                </m:e>
                                <m: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𝑖</m:t>
                                  </m:r>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sup>
                              </m:sSup>
                              <m:r>
                                <a:rPr lang="en-US" altLang="zh-CN" sz="1600">
                                  <a:solidFill>
                                    <a:schemeClr val="tx1"/>
                                  </a:solidFill>
                                  <a:latin typeface="Cambria Math" panose="02040503050406030204" pitchFamily="18" charset="0"/>
                                  <a:ea typeface="微软雅黑" panose="020B0503020204020204" pitchFamily="34" charset="-122"/>
                                  <a:cs typeface="Times New Roman" panose="02020603050405020304" pitchFamily="18" charset="0"/>
                                </a:rPr>
                                <m:t>)</m:t>
                              </m:r>
                            </m:e>
                          </m:nary>
                        </m:e>
                      </m:nary>
                    </m:oMath>
                  </m:oMathPara>
                </a14:m>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如果第</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i</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个实例的目标类别为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a:t>
                </a:r>
                <a14:m>
                  <m:oMath xmlns:m="http://schemas.openxmlformats.org/officeDocument/2006/math">
                    <m:sSubSup>
                      <m:sSubSup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Sup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𝑦</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𝑐</m:t>
                        </m:r>
                      </m:sub>
                      <m:sup>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𝑖</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up>
                    </m:sSubSup>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等于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，否则为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。注意，当只有两个类别（</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C=2</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）时，该成本函数等价于逻辑回归的代价函数。</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知道了目标代价函数后，我们便可以针对该函数进行梯度下降求最优化问题。最终得到一个适当的多分类模型</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262787"/>
              </a:xfrm>
              <a:prstGeom prst="rect">
                <a:avLst/>
              </a:prstGeom>
              <a:blipFill>
                <a:blip r:embed="rId2"/>
                <a:stretch>
                  <a:fillRect l="-482" r="-2248" b="-150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50946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7</a:t>
            </a:r>
            <a:r>
              <a:rPr lang="zh-CN" altLang="en-US" dirty="0"/>
              <a:t>、项目实践：航班乘客流量预测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41073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间序列分析是概率统计学科中回归算法上应用性较强的分支，广泛应用于金融分析，气象水文，信号处理等众多领域。而对时间序列的建模是分析时间序列的关键。在时间序列分析的发展过程中，提出了许多具有实际价值的模型，本书采用差分整合自回归移动平均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Autoregressive Integrated Moving Average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）来进行项目实践。</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想要了解</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模型，就需要先了解差分、</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模型的概念。下面对四种传统时间序列模型以及相关概念进行介绍。</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差分法</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序列平稳性是进行时间序列分析的前提条件，经典回归分析的一个重要假设是：数据是平稳的。非平稳数据往往导致“虚假回归”，表现为两个没有任何因果关系的变量，却有很高的相关性。比如在时间序列中，本来没有自相关性的两个时间点，产生了相关性。因此平稳性是时间序列分析的基础。</a:t>
            </a: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模型对时间序列的要求是平稳型。因此，当你得到一个非平稳的时间序列时，首先要做的即是做时间序列的差分，直到得到一个平稳时间序列。如果你对时间序列做</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d</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次差分才能得到一个平稳序列，那么可以使用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ARIMA(p, d, 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模型，其中</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d</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是差分次数。</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当我们的原始数据差异特别大的时候，为了使数据变得平稳，可以使用差分法，也就是计算时间序列在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时刻的差值。计算一次</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时刻的差值被称为一阶差分，在一阶差分基础上再次作差被称为二阶差分，依此类推。</a:t>
            </a:r>
          </a:p>
          <a:p>
            <a:pPr marL="0" indent="0" algn="just">
              <a:lnSpc>
                <a:spcPct val="150000"/>
              </a:lnSpc>
              <a:buNone/>
            </a:pP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355165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7</a:t>
            </a:r>
            <a:r>
              <a:rPr lang="zh-CN" altLang="en-US" dirty="0"/>
              <a:t>、项目实践：航班乘客流量预测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41073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2.AR</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Autoregressive</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模型又被称为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阶自回归模型，通常记为𝐴𝑅</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𝑝</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其用于描述当前值与历史值之间的关系，用变量自身的历史时间数据对自身进行预测。自回归模型必须满足时间序列数据平稳性要求。</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阶自回归公式定义如下：</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a:t>
                </a:r>
                <a14:m>
                  <m:oMath xmlns:m="http://schemas.openxmlformats.org/officeDocument/2006/math">
                    <m:r>
                      <a:rPr lang="zh-CN"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𝑥</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为当前值，</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𝜙</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0</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为常数项，</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是阶数，</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𝜙</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𝑗</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为自相关系数，</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𝜀</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是误差或白噪声。上式可以理解为当前时刻值等于过去</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个时刻值的线性组合。如果常数项</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𝜙</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0</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=0</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，该序列又称中心化的</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𝐴𝑅</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𝑝</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模型。此外，自相关系数可以像前面线性回归一样，使用最大似然或者最小二乘法来进行求解。</a:t>
                </a: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3.MA</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Moving Average</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a:t>
                </a: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模型又称</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𝑞</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阶移动平均模型（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Moving average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），通常记为</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𝑀𝐴</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𝑞</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。移动平均模型关注的是自回归模型中误差项的累加。利用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可以有效地消除预测中的随机波动。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阶移动平均模型的公式如下所示。</a:t>
                </a: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410730"/>
              </a:xfrm>
              <a:prstGeom prst="rect">
                <a:avLst/>
              </a:prstGeom>
              <a:blipFill>
                <a:blip r:embed="rId2"/>
                <a:stretch>
                  <a:fillRect l="-482" r="-48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750CF42C-FB9D-D672-BA2E-934B7D0B19F0}"/>
                  </a:ext>
                </a:extLst>
              </p:cNvPr>
              <p:cNvSpPr txBox="1"/>
              <p:nvPr/>
            </p:nvSpPr>
            <p:spPr>
              <a:xfrm>
                <a:off x="3033203" y="2316589"/>
                <a:ext cx="6125592" cy="87985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𝑡</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𝜙</m:t>
                          </m:r>
                        </m:e>
                        <m:sub>
                          <m:r>
                            <a:rPr lang="zh-CN" altLang="en-US" i="0">
                              <a:latin typeface="Cambria Math" panose="02040503050406030204" pitchFamily="18" charset="0"/>
                            </a:rPr>
                            <m:t>0</m:t>
                          </m:r>
                        </m:sub>
                      </m:sSub>
                      <m:r>
                        <a:rPr lang="zh-CN" altLang="en-US" i="0">
                          <a:latin typeface="Cambria Math" panose="02040503050406030204" pitchFamily="18" charset="0"/>
                        </a:rPr>
                        <m:t>+</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𝑗</m:t>
                          </m:r>
                          <m:r>
                            <a:rPr lang="zh-CN" altLang="en-US" i="0">
                              <a:latin typeface="Cambria Math" panose="02040503050406030204" pitchFamily="18" charset="0"/>
                            </a:rPr>
                            <m:t>=1</m:t>
                          </m:r>
                        </m:sub>
                        <m:sup>
                          <m:r>
                            <a:rPr lang="zh-CN" altLang="en-US" i="1">
                              <a:latin typeface="Cambria Math" panose="02040503050406030204" pitchFamily="18" charset="0"/>
                            </a:rPr>
                            <m:t>𝑝</m:t>
                          </m:r>
                        </m:sup>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𝜙</m:t>
                              </m:r>
                            </m:e>
                            <m:sub>
                              <m:r>
                                <a:rPr lang="zh-CN" altLang="en-US" i="1">
                                  <a:latin typeface="Cambria Math" panose="02040503050406030204" pitchFamily="18" charset="0"/>
                                </a:rPr>
                                <m:t>𝑗</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𝑡</m:t>
                              </m:r>
                              <m:r>
                                <a:rPr lang="zh-CN" altLang="en-US" i="0">
                                  <a:latin typeface="Cambria Math" panose="02040503050406030204" pitchFamily="18" charset="0"/>
                                </a:rPr>
                                <m:t>−</m:t>
                              </m:r>
                              <m:r>
                                <a:rPr lang="zh-CN" altLang="en-US" i="1">
                                  <a:latin typeface="Cambria Math" panose="02040503050406030204" pitchFamily="18" charset="0"/>
                                </a:rPr>
                                <m:t>𝑗</m:t>
                              </m:r>
                            </m:sub>
                          </m:sSub>
                        </m:e>
                      </m:nary>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𝜀</m:t>
                          </m:r>
                        </m:e>
                        <m:sub>
                          <m:r>
                            <a:rPr lang="zh-CN" altLang="en-US" i="1">
                              <a:latin typeface="Cambria Math" panose="02040503050406030204" pitchFamily="18" charset="0"/>
                            </a:rPr>
                            <m:t>𝑡</m:t>
                          </m:r>
                        </m:sub>
                      </m:sSub>
                    </m:oMath>
                  </m:oMathPara>
                </a14:m>
                <a:endParaRPr lang="zh-CN" altLang="en-US" dirty="0"/>
              </a:p>
            </p:txBody>
          </p:sp>
        </mc:Choice>
        <mc:Fallback xmlns="">
          <p:sp>
            <p:nvSpPr>
              <p:cNvPr id="4" name="文本框 3">
                <a:extLst>
                  <a:ext uri="{FF2B5EF4-FFF2-40B4-BE49-F238E27FC236}">
                    <a16:creationId xmlns:a16="http://schemas.microsoft.com/office/drawing/2014/main" id="{750CF42C-FB9D-D672-BA2E-934B7D0B19F0}"/>
                  </a:ext>
                </a:extLst>
              </p:cNvPr>
              <p:cNvSpPr txBox="1">
                <a:spLocks noRot="1" noChangeAspect="1" noMove="1" noResize="1" noEditPoints="1" noAdjustHandles="1" noChangeArrowheads="1" noChangeShapeType="1" noTextEdit="1"/>
              </p:cNvSpPr>
              <p:nvPr/>
            </p:nvSpPr>
            <p:spPr>
              <a:xfrm>
                <a:off x="3033203" y="2316589"/>
                <a:ext cx="6125592" cy="879856"/>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1A8023D7-01F1-3DA0-2EF6-9BAA997083FF}"/>
                  </a:ext>
                </a:extLst>
              </p:cNvPr>
              <p:cNvSpPr txBox="1"/>
              <p:nvPr/>
            </p:nvSpPr>
            <p:spPr>
              <a:xfrm>
                <a:off x="3033203" y="5515044"/>
                <a:ext cx="6125592" cy="87985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𝑡</m:t>
                          </m:r>
                        </m:sub>
                      </m:sSub>
                      <m:r>
                        <a:rPr lang="zh-CN" altLang="en-US" i="0">
                          <a:latin typeface="Cambria Math" panose="02040503050406030204" pitchFamily="18" charset="0"/>
                        </a:rPr>
                        <m:t>=</m:t>
                      </m:r>
                      <m:r>
                        <a:rPr lang="zh-CN" altLang="en-US" i="1">
                          <a:latin typeface="Cambria Math" panose="02040503050406030204" pitchFamily="18" charset="0"/>
                        </a:rPr>
                        <m:t>𝜇</m:t>
                      </m:r>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𝜀</m:t>
                          </m:r>
                        </m:e>
                        <m:sub>
                          <m:r>
                            <a:rPr lang="zh-CN" altLang="en-US" i="1">
                              <a:latin typeface="Cambria Math" panose="02040503050406030204" pitchFamily="18" charset="0"/>
                            </a:rPr>
                            <m:t>𝑡</m:t>
                          </m:r>
                        </m:sub>
                      </m:sSub>
                      <m:r>
                        <a:rPr lang="zh-CN" altLang="en-US" i="0">
                          <a:latin typeface="Cambria Math" panose="02040503050406030204" pitchFamily="18" charset="0"/>
                        </a:rPr>
                        <m:t>+</m:t>
                      </m:r>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𝑗</m:t>
                          </m:r>
                          <m:r>
                            <a:rPr lang="zh-CN" altLang="en-US" i="0">
                              <a:latin typeface="Cambria Math" panose="02040503050406030204" pitchFamily="18" charset="0"/>
                            </a:rPr>
                            <m:t>=1</m:t>
                          </m:r>
                        </m:sub>
                        <m:sup>
                          <m:r>
                            <a:rPr lang="zh-CN" altLang="en-US" i="1">
                              <a:latin typeface="Cambria Math" panose="02040503050406030204" pitchFamily="18" charset="0"/>
                            </a:rPr>
                            <m:t>𝑞</m:t>
                          </m:r>
                        </m:sup>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𝜃</m:t>
                              </m:r>
                            </m:e>
                            <m:sub>
                              <m:r>
                                <a:rPr lang="zh-CN" altLang="en-US" i="1">
                                  <a:latin typeface="Cambria Math" panose="02040503050406030204" pitchFamily="18" charset="0"/>
                                </a:rPr>
                                <m:t>𝑗</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𝜀</m:t>
                              </m:r>
                            </m:e>
                            <m:sub>
                              <m:r>
                                <a:rPr lang="zh-CN" altLang="en-US" i="1">
                                  <a:latin typeface="Cambria Math" panose="02040503050406030204" pitchFamily="18" charset="0"/>
                                </a:rPr>
                                <m:t>𝑡</m:t>
                              </m:r>
                              <m:r>
                                <a:rPr lang="zh-CN" altLang="en-US" i="0">
                                  <a:latin typeface="Cambria Math" panose="02040503050406030204" pitchFamily="18" charset="0"/>
                                </a:rPr>
                                <m:t>−</m:t>
                              </m:r>
                              <m:r>
                                <a:rPr lang="zh-CN" altLang="en-US" i="1">
                                  <a:latin typeface="Cambria Math" panose="02040503050406030204" pitchFamily="18" charset="0"/>
                                </a:rPr>
                                <m:t>𝑗</m:t>
                              </m:r>
                            </m:sub>
                          </m:sSub>
                        </m:e>
                      </m:nary>
                    </m:oMath>
                  </m:oMathPara>
                </a14:m>
                <a:endParaRPr lang="zh-CN" altLang="en-US" dirty="0"/>
              </a:p>
            </p:txBody>
          </p:sp>
        </mc:Choice>
        <mc:Fallback xmlns="">
          <p:sp>
            <p:nvSpPr>
              <p:cNvPr id="7" name="文本框 6">
                <a:extLst>
                  <a:ext uri="{FF2B5EF4-FFF2-40B4-BE49-F238E27FC236}">
                    <a16:creationId xmlns:a16="http://schemas.microsoft.com/office/drawing/2014/main" id="{1A8023D7-01F1-3DA0-2EF6-9BAA997083FF}"/>
                  </a:ext>
                </a:extLst>
              </p:cNvPr>
              <p:cNvSpPr txBox="1">
                <a:spLocks noRot="1" noChangeAspect="1" noMove="1" noResize="1" noEditPoints="1" noAdjustHandles="1" noChangeArrowheads="1" noChangeShapeType="1" noTextEdit="1"/>
              </p:cNvSpPr>
              <p:nvPr/>
            </p:nvSpPr>
            <p:spPr>
              <a:xfrm>
                <a:off x="3033203" y="5515044"/>
                <a:ext cx="6125592" cy="879856"/>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97399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7</a:t>
            </a:r>
            <a:r>
              <a:rPr lang="zh-CN" altLang="en-US" dirty="0"/>
              <a:t>、项目实践：航班乘客流量预测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41073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𝜇</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为常数项，</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𝜃</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1</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𝜃</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2</m:t>
                        </m:r>
                      </m:sub>
                    </m:s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𝜃</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𝑞</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为模型参数，</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ctrlPr>
                      </m:sSubPr>
                      <m:e>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𝜀</m:t>
                        </m:r>
                      </m:e>
                      <m:sub>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为均值为零的白噪声序列。对于此模型，可以把它理解为当前时刻的序列值等于过去时刻的白噪声值的线性组合。</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当</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𝜇</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=0</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时，称此模型为中心化的</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𝑀𝐴</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𝑞</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模型，任何一个非中心化</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𝑀𝐴</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𝑞</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模型均可以通过位移变转换成为中心化的</a:t>
                </a:r>
                <a14:m>
                  <m:oMath xmlns:m="http://schemas.openxmlformats.org/officeDocument/2006/math">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𝑀𝐴</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𝑞</m:t>
                    </m:r>
                    <m:r>
                      <a:rPr lang="en-US" altLang="zh-CN" sz="1600">
                        <a:solidFill>
                          <a:schemeClr val="bg1">
                            <a:lumMod val="50000"/>
                          </a:schemeClr>
                        </a:solidFill>
                        <a:latin typeface="Cambria Math" panose="02040503050406030204" pitchFamily="18" charset="0"/>
                        <a:ea typeface="微软雅黑" panose="020B0503020204020204" pitchFamily="34" charset="-122"/>
                        <a:cs typeface="Times New Roman" panose="020206030504050203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自相关系数</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ACF</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与偏自相关系数</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PACF</a:t>
                </a:r>
                <a:endParaRPr lang="zh-CN" altLang="zh-CN" sz="1600" dirty="0">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模型如何确定阶数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模型如何确定阶数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，我们需要通过自相关系数和偏自相关系数来确定。</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自相关系数简称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，是衡量一个变量不同时刻之间相关性大小的统计量。设有时间序列</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，时间间隔</a:t>
                </a:r>
                <a14:m>
                  <m:oMath xmlns:m="http://schemas.openxmlformats.org/officeDocument/2006/math">
                    <m:r>
                      <a:rPr lang="en-US" altLang="zh-CN" sz="1600">
                        <a:solidFill>
                          <a:schemeClr val="bg1">
                            <a:lumMod val="50000"/>
                          </a:schemeClr>
                        </a:solidFill>
                        <a:latin typeface="Cambria Math" panose="02040503050406030204" pitchFamily="18" charset="0"/>
                      </a:rPr>
                      <m:t>𝑘</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之间（</a:t>
                </a:r>
                <a14:m>
                  <m:oMath xmlns:m="http://schemas.openxmlformats.org/officeDocument/2006/math">
                    <m:r>
                      <a:rPr lang="en-US" altLang="zh-CN" sz="1600">
                        <a:solidFill>
                          <a:schemeClr val="bg1">
                            <a:lumMod val="50000"/>
                          </a:schemeClr>
                        </a:solidFill>
                        <a:latin typeface="Cambria Math" panose="02040503050406030204" pitchFamily="18" charset="0"/>
                      </a:rPr>
                      <m:t>𝑘</m:t>
                    </m:r>
                    <m:r>
                      <a:rPr lang="en-US" altLang="zh-CN" sz="1600">
                        <a:solidFill>
                          <a:schemeClr val="bg1">
                            <a:lumMod val="50000"/>
                          </a:schemeClr>
                        </a:solidFill>
                        <a:latin typeface="Cambria Math" panose="02040503050406030204" pitchFamily="18" charset="0"/>
                      </a:rPr>
                      <m:t>=</m:t>
                    </m:r>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𝑡</m:t>
                        </m:r>
                      </m:e>
                      <m:sub>
                        <m:r>
                          <a:rPr lang="en-US" altLang="zh-CN" sz="1600">
                            <a:solidFill>
                              <a:schemeClr val="bg1">
                                <a:lumMod val="50000"/>
                              </a:schemeClr>
                            </a:solidFill>
                            <a:latin typeface="Cambria Math" panose="02040503050406030204" pitchFamily="18" charset="0"/>
                          </a:rPr>
                          <m:t>2</m:t>
                        </m:r>
                      </m:sub>
                    </m:sSub>
                    <m:r>
                      <a:rPr lang="zh-CN" altLang="en-US" sz="1600">
                        <a:solidFill>
                          <a:schemeClr val="bg1">
                            <a:lumMod val="50000"/>
                          </a:schemeClr>
                        </a:solidFill>
                        <a:latin typeface="Cambria Math" panose="02040503050406030204" pitchFamily="18" charset="0"/>
                      </a:rPr>
                      <m:t>−</m:t>
                    </m:r>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𝑡</m:t>
                        </m:r>
                      </m:e>
                      <m:sub>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）数值的自相关系数计算公式如下所示：</a:t>
                </a:r>
              </a:p>
              <a:p>
                <a:pPr marL="0" indent="0" algn="just">
                  <a:lnSpc>
                    <a:spcPct val="150000"/>
                  </a:lnSpc>
                  <a:buNone/>
                </a:pPr>
                <a14:m>
                  <m:oMathPara xmlns:m="http://schemas.openxmlformats.org/officeDocument/2006/math">
                    <m:oMathParaPr>
                      <m:jc m:val="centerGroup"/>
                    </m:oMathParaPr>
                    <m:oMath xmlns:m="http://schemas.openxmlformats.org/officeDocument/2006/math">
                      <m:eqArr>
                        <m:eqArrPr>
                          <m:ctrlPr>
                            <a:rPr lang="zh-CN" altLang="zh-CN" sz="1600" i="1" smtClean="0">
                              <a:solidFill>
                                <a:schemeClr val="tx1"/>
                              </a:solidFill>
                              <a:latin typeface="Cambria Math" panose="02040503050406030204" pitchFamily="18" charset="0"/>
                            </a:rPr>
                          </m:ctrlPr>
                        </m:eqArrPr>
                        <m:e>
                          <m:r>
                            <a:rPr lang="en-US" altLang="zh-CN" sz="1600">
                              <a:solidFill>
                                <a:schemeClr val="tx1"/>
                              </a:solidFill>
                              <a:latin typeface="Cambria Math" panose="02040503050406030204" pitchFamily="18" charset="0"/>
                            </a:rPr>
                            <m:t>𝐴𝐶𝐹</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𝑘</m:t>
                          </m:r>
                          <m:r>
                            <a:rPr lang="en-US" altLang="zh-CN" sz="1600">
                              <a:solidFill>
                                <a:schemeClr val="tx1"/>
                              </a:solidFill>
                              <a:latin typeface="Cambria Math" panose="02040503050406030204" pitchFamily="18" charset="0"/>
                            </a:rPr>
                            <m:t>)=</m:t>
                          </m:r>
                          <m:f>
                            <m:fPr>
                              <m:ctrlPr>
                                <a:rPr lang="zh-CN" altLang="zh-CN" sz="1600" i="1">
                                  <a:solidFill>
                                    <a:schemeClr val="tx1"/>
                                  </a:solidFill>
                                  <a:latin typeface="Cambria Math" panose="02040503050406030204" pitchFamily="18" charset="0"/>
                                </a:rPr>
                              </m:ctrlPr>
                            </m:fPr>
                            <m:num>
                              <m:r>
                                <a:rPr lang="en-US" altLang="zh-CN" sz="1600">
                                  <a:solidFill>
                                    <a:schemeClr val="tx1"/>
                                  </a:solidFill>
                                  <a:latin typeface="Cambria Math" panose="02040503050406030204" pitchFamily="18" charset="0"/>
                                </a:rPr>
                                <m:t>𝐶𝑜𝑣</m:t>
                              </m:r>
                              <m:r>
                                <a:rPr lang="en-US" altLang="zh-CN" sz="1600">
                                  <a:solidFill>
                                    <a:schemeClr val="tx1"/>
                                  </a:solidFill>
                                  <a:latin typeface="Cambria Math" panose="02040503050406030204" pitchFamily="18" charset="0"/>
                                </a:rPr>
                                <m:t>(</m:t>
                              </m:r>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𝑥</m:t>
                                  </m:r>
                                </m:e>
                                <m:sub>
                                  <m:r>
                                    <a:rPr lang="en-US" altLang="zh-CN" sz="1600">
                                      <a:solidFill>
                                        <a:schemeClr val="tx1"/>
                                      </a:solidFill>
                                      <a:latin typeface="Cambria Math" panose="02040503050406030204" pitchFamily="18" charset="0"/>
                                    </a:rPr>
                                    <m:t>𝑡</m:t>
                                  </m:r>
                                </m:sub>
                              </m:sSub>
                              <m:r>
                                <a:rPr lang="en-US" altLang="zh-CN" sz="1600">
                                  <a:solidFill>
                                    <a:schemeClr val="tx1"/>
                                  </a:solidFill>
                                  <a:latin typeface="Cambria Math" panose="02040503050406030204" pitchFamily="18" charset="0"/>
                                </a:rPr>
                                <m:t>,</m:t>
                              </m:r>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𝑥</m:t>
                                  </m:r>
                                </m:e>
                                <m:sub>
                                  <m:r>
                                    <a:rPr lang="en-US" altLang="zh-CN" sz="1600">
                                      <a:solidFill>
                                        <a:schemeClr val="tx1"/>
                                      </a:solidFill>
                                      <a:latin typeface="Cambria Math" panose="02040503050406030204" pitchFamily="18" charset="0"/>
                                    </a:rPr>
                                    <m:t>𝑡</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𝑘</m:t>
                                  </m:r>
                                </m:sub>
                              </m:sSub>
                              <m:r>
                                <a:rPr lang="en-US" altLang="zh-CN" sz="1600">
                                  <a:solidFill>
                                    <a:schemeClr val="tx1"/>
                                  </a:solidFill>
                                  <a:latin typeface="Cambria Math" panose="02040503050406030204" pitchFamily="18" charset="0"/>
                                </a:rPr>
                                <m:t>)</m:t>
                              </m:r>
                            </m:num>
                            <m:den>
                              <m:rad>
                                <m:radPr>
                                  <m:degHide m:val="on"/>
                                  <m:ctrlPr>
                                    <a:rPr lang="zh-CN" altLang="zh-CN" sz="1600" i="1">
                                      <a:solidFill>
                                        <a:schemeClr val="tx1"/>
                                      </a:solidFill>
                                      <a:latin typeface="Cambria Math" panose="02040503050406030204" pitchFamily="18" charset="0"/>
                                    </a:rPr>
                                  </m:ctrlPr>
                                </m:radPr>
                                <m:deg/>
                                <m:e>
                                  <m:r>
                                    <a:rPr lang="en-US" altLang="zh-CN" sz="1600">
                                      <a:solidFill>
                                        <a:schemeClr val="tx1"/>
                                      </a:solidFill>
                                      <a:latin typeface="Cambria Math" panose="02040503050406030204" pitchFamily="18" charset="0"/>
                                    </a:rPr>
                                    <m:t>𝑉𝑎𝑟</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𝑥</m:t>
                                  </m:r>
                                  <m:r>
                                    <a:rPr lang="en-US" altLang="zh-CN" sz="1600">
                                      <a:solidFill>
                                        <a:schemeClr val="tx1"/>
                                      </a:solidFill>
                                      <a:latin typeface="Cambria Math" panose="02040503050406030204" pitchFamily="18" charset="0"/>
                                    </a:rPr>
                                    <m:t>)</m:t>
                                  </m:r>
                                </m:e>
                              </m:rad>
                              <m:rad>
                                <m:radPr>
                                  <m:degHide m:val="on"/>
                                  <m:ctrlPr>
                                    <a:rPr lang="zh-CN" altLang="zh-CN" sz="1600" i="1">
                                      <a:solidFill>
                                        <a:schemeClr val="tx1"/>
                                      </a:solidFill>
                                      <a:latin typeface="Cambria Math" panose="02040503050406030204" pitchFamily="18" charset="0"/>
                                    </a:rPr>
                                  </m:ctrlPr>
                                </m:radPr>
                                <m:deg/>
                                <m:e>
                                  <m:r>
                                    <a:rPr lang="en-US" altLang="zh-CN" sz="1600">
                                      <a:solidFill>
                                        <a:schemeClr val="tx1"/>
                                      </a:solidFill>
                                      <a:latin typeface="Cambria Math" panose="02040503050406030204" pitchFamily="18" charset="0"/>
                                    </a:rPr>
                                    <m:t>𝑉𝑎𝑟</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𝑥</m:t>
                                  </m:r>
                                  <m:r>
                                    <a:rPr lang="en-US" altLang="zh-CN" sz="1600">
                                      <a:solidFill>
                                        <a:schemeClr val="tx1"/>
                                      </a:solidFill>
                                      <a:latin typeface="Cambria Math" panose="02040503050406030204" pitchFamily="18" charset="0"/>
                                    </a:rPr>
                                    <m:t>)</m:t>
                                  </m:r>
                                </m:e>
                              </m:rad>
                            </m:den>
                          </m:f>
                          <m:r>
                            <a:rPr lang="en-US" altLang="zh-CN" sz="1600">
                              <a:solidFill>
                                <a:schemeClr val="tx1"/>
                              </a:solidFill>
                              <a:latin typeface="Cambria Math" panose="02040503050406030204" pitchFamily="18" charset="0"/>
                            </a:rPr>
                            <m:t>=</m:t>
                          </m:r>
                          <m:f>
                            <m:fPr>
                              <m:ctrlPr>
                                <a:rPr lang="zh-CN" altLang="zh-CN" sz="1600" i="1">
                                  <a:solidFill>
                                    <a:schemeClr val="tx1"/>
                                  </a:solidFill>
                                  <a:latin typeface="Cambria Math" panose="02040503050406030204" pitchFamily="18" charset="0"/>
                                </a:rPr>
                              </m:ctrlPr>
                            </m:fPr>
                            <m:num>
                              <m:r>
                                <a:rPr lang="en-US" altLang="zh-CN" sz="1600">
                                  <a:solidFill>
                                    <a:schemeClr val="tx1"/>
                                  </a:solidFill>
                                  <a:latin typeface="Cambria Math" panose="02040503050406030204" pitchFamily="18" charset="0"/>
                                </a:rPr>
                                <m:t>1</m:t>
                              </m:r>
                            </m:num>
                            <m:den>
                              <m:r>
                                <a:rPr lang="en-US" altLang="zh-CN" sz="1600">
                                  <a:solidFill>
                                    <a:schemeClr val="tx1"/>
                                  </a:solidFill>
                                  <a:latin typeface="Cambria Math" panose="02040503050406030204" pitchFamily="18" charset="0"/>
                                </a:rPr>
                                <m:t>𝑛</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𝑘</m:t>
                              </m:r>
                            </m:den>
                          </m:f>
                          <m:nary>
                            <m:naryPr>
                              <m:chr m:val="∑"/>
                              <m:limLoc m:val="undOvr"/>
                              <m:ctrlPr>
                                <a:rPr lang="zh-CN" altLang="zh-CN" sz="1600" i="1">
                                  <a:solidFill>
                                    <a:schemeClr val="tx1"/>
                                  </a:solidFill>
                                  <a:latin typeface="Cambria Math" panose="02040503050406030204" pitchFamily="18" charset="0"/>
                                </a:rPr>
                              </m:ctrlPr>
                            </m:naryPr>
                            <m:sub>
                              <m:r>
                                <a:rPr lang="en-US" altLang="zh-CN" sz="1600">
                                  <a:solidFill>
                                    <a:schemeClr val="tx1"/>
                                  </a:solidFill>
                                  <a:latin typeface="Cambria Math" panose="02040503050406030204" pitchFamily="18" charset="0"/>
                                </a:rPr>
                                <m:t>𝑡</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𝑘</m:t>
                              </m:r>
                              <m:r>
                                <a:rPr lang="en-US" altLang="zh-CN" sz="1600">
                                  <a:solidFill>
                                    <a:schemeClr val="tx1"/>
                                  </a:solidFill>
                                  <a:latin typeface="Cambria Math" panose="02040503050406030204" pitchFamily="18" charset="0"/>
                                </a:rPr>
                                <m:t>+1</m:t>
                              </m:r>
                            </m:sub>
                            <m:sup>
                              <m:r>
                                <a:rPr lang="en-US" altLang="zh-CN" sz="1600">
                                  <a:solidFill>
                                    <a:schemeClr val="tx1"/>
                                  </a:solidFill>
                                  <a:latin typeface="Cambria Math" panose="02040503050406030204" pitchFamily="18" charset="0"/>
                                </a:rPr>
                                <m:t>𝑛</m:t>
                              </m:r>
                            </m:sup>
                            <m:e>
                              <m:d>
                                <m:dPr>
                                  <m:ctrlPr>
                                    <a:rPr lang="zh-CN" altLang="zh-CN" sz="1600" i="1">
                                      <a:solidFill>
                                        <a:schemeClr val="tx1"/>
                                      </a:solidFill>
                                      <a:latin typeface="Cambria Math" panose="02040503050406030204" pitchFamily="18" charset="0"/>
                                    </a:rPr>
                                  </m:ctrlPr>
                                </m:dPr>
                                <m:e>
                                  <m:f>
                                    <m:fPr>
                                      <m:ctrlPr>
                                        <a:rPr lang="zh-CN" altLang="zh-CN" sz="1600" i="1">
                                          <a:solidFill>
                                            <a:schemeClr val="tx1"/>
                                          </a:solidFill>
                                          <a:latin typeface="Cambria Math" panose="02040503050406030204" pitchFamily="18" charset="0"/>
                                        </a:rPr>
                                      </m:ctrlPr>
                                    </m:fPr>
                                    <m:num>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𝑥</m:t>
                                          </m:r>
                                        </m:e>
                                        <m:sub>
                                          <m:r>
                                            <a:rPr lang="en-US" altLang="zh-CN" sz="1600">
                                              <a:solidFill>
                                                <a:schemeClr val="tx1"/>
                                              </a:solidFill>
                                              <a:latin typeface="Cambria Math" panose="02040503050406030204" pitchFamily="18" charset="0"/>
                                            </a:rPr>
                                            <m:t>𝑡</m:t>
                                          </m:r>
                                        </m:sub>
                                      </m:sSub>
                                      <m:r>
                                        <a:rPr lang="en-US" altLang="zh-CN" sz="1600">
                                          <a:solidFill>
                                            <a:schemeClr val="tx1"/>
                                          </a:solidFill>
                                          <a:latin typeface="Cambria Math" panose="02040503050406030204" pitchFamily="18" charset="0"/>
                                        </a:rPr>
                                        <m:t>−</m:t>
                                      </m:r>
                                      <m:acc>
                                        <m:accPr>
                                          <m:chr m:val="̅"/>
                                          <m:ctrlPr>
                                            <a:rPr lang="zh-CN" altLang="zh-CN" sz="1600" i="1">
                                              <a:solidFill>
                                                <a:schemeClr val="tx1"/>
                                              </a:solidFill>
                                              <a:latin typeface="Cambria Math" panose="02040503050406030204" pitchFamily="18" charset="0"/>
                                            </a:rPr>
                                          </m:ctrlPr>
                                        </m:accPr>
                                        <m:e>
                                          <m:r>
                                            <a:rPr lang="en-US" altLang="zh-CN" sz="1600">
                                              <a:solidFill>
                                                <a:schemeClr val="tx1"/>
                                              </a:solidFill>
                                              <a:latin typeface="Cambria Math" panose="02040503050406030204" pitchFamily="18" charset="0"/>
                                            </a:rPr>
                                            <m:t>𝑥</m:t>
                                          </m:r>
                                        </m:e>
                                      </m:acc>
                                    </m:num>
                                    <m:den>
                                      <m:rad>
                                        <m:radPr>
                                          <m:degHide m:val="on"/>
                                          <m:ctrlPr>
                                            <a:rPr lang="zh-CN" altLang="zh-CN" sz="1600" i="1">
                                              <a:solidFill>
                                                <a:schemeClr val="tx1"/>
                                              </a:solidFill>
                                              <a:latin typeface="Cambria Math" panose="02040503050406030204" pitchFamily="18" charset="0"/>
                                            </a:rPr>
                                          </m:ctrlPr>
                                        </m:radPr>
                                        <m:deg/>
                                        <m:e>
                                          <m:r>
                                            <a:rPr lang="en-US" altLang="zh-CN" sz="1600">
                                              <a:solidFill>
                                                <a:schemeClr val="tx1"/>
                                              </a:solidFill>
                                              <a:latin typeface="Cambria Math" panose="02040503050406030204" pitchFamily="18" charset="0"/>
                                            </a:rPr>
                                            <m:t>𝑉𝑎𝑟</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𝑥</m:t>
                                          </m:r>
                                          <m:r>
                                            <a:rPr lang="en-US" altLang="zh-CN" sz="1600">
                                              <a:solidFill>
                                                <a:schemeClr val="tx1"/>
                                              </a:solidFill>
                                              <a:latin typeface="Cambria Math" panose="02040503050406030204" pitchFamily="18" charset="0"/>
                                            </a:rPr>
                                            <m:t>)</m:t>
                                          </m:r>
                                        </m:e>
                                      </m:rad>
                                    </m:den>
                                  </m:f>
                                </m:e>
                              </m:d>
                              <m:d>
                                <m:dPr>
                                  <m:ctrlPr>
                                    <a:rPr lang="zh-CN" altLang="zh-CN" sz="1600" i="1">
                                      <a:solidFill>
                                        <a:schemeClr val="tx1"/>
                                      </a:solidFill>
                                      <a:latin typeface="Cambria Math" panose="02040503050406030204" pitchFamily="18" charset="0"/>
                                    </a:rPr>
                                  </m:ctrlPr>
                                </m:dPr>
                                <m:e>
                                  <m:f>
                                    <m:fPr>
                                      <m:ctrlPr>
                                        <a:rPr lang="zh-CN" altLang="zh-CN" sz="1600" i="1">
                                          <a:solidFill>
                                            <a:schemeClr val="tx1"/>
                                          </a:solidFill>
                                          <a:latin typeface="Cambria Math" panose="02040503050406030204" pitchFamily="18" charset="0"/>
                                        </a:rPr>
                                      </m:ctrlPr>
                                    </m:fPr>
                                    <m:num>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𝑥</m:t>
                                          </m:r>
                                        </m:e>
                                        <m:sub>
                                          <m:r>
                                            <a:rPr lang="en-US" altLang="zh-CN" sz="1600">
                                              <a:solidFill>
                                                <a:schemeClr val="tx1"/>
                                              </a:solidFill>
                                              <a:latin typeface="Cambria Math" panose="02040503050406030204" pitchFamily="18" charset="0"/>
                                            </a:rPr>
                                            <m:t>𝑡</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𝑘</m:t>
                                          </m:r>
                                        </m:sub>
                                      </m:sSub>
                                      <m:r>
                                        <a:rPr lang="en-US" altLang="zh-CN" sz="1600">
                                          <a:solidFill>
                                            <a:schemeClr val="tx1"/>
                                          </a:solidFill>
                                          <a:latin typeface="Cambria Math" panose="02040503050406030204" pitchFamily="18" charset="0"/>
                                        </a:rPr>
                                        <m:t>−</m:t>
                                      </m:r>
                                      <m:acc>
                                        <m:accPr>
                                          <m:chr m:val="̅"/>
                                          <m:ctrlPr>
                                            <a:rPr lang="zh-CN" altLang="zh-CN" sz="1600" i="1">
                                              <a:solidFill>
                                                <a:schemeClr val="tx1"/>
                                              </a:solidFill>
                                              <a:latin typeface="Cambria Math" panose="02040503050406030204" pitchFamily="18" charset="0"/>
                                            </a:rPr>
                                          </m:ctrlPr>
                                        </m:accPr>
                                        <m:e>
                                          <m:r>
                                            <a:rPr lang="en-US" altLang="zh-CN" sz="1600">
                                              <a:solidFill>
                                                <a:schemeClr val="tx1"/>
                                              </a:solidFill>
                                              <a:latin typeface="Cambria Math" panose="02040503050406030204" pitchFamily="18" charset="0"/>
                                            </a:rPr>
                                            <m:t>𝑥</m:t>
                                          </m:r>
                                        </m:e>
                                      </m:acc>
                                    </m:num>
                                    <m:den>
                                      <m:rad>
                                        <m:radPr>
                                          <m:degHide m:val="on"/>
                                          <m:ctrlPr>
                                            <a:rPr lang="zh-CN" altLang="zh-CN" sz="1600" i="1">
                                              <a:solidFill>
                                                <a:schemeClr val="tx1"/>
                                              </a:solidFill>
                                              <a:latin typeface="Cambria Math" panose="02040503050406030204" pitchFamily="18" charset="0"/>
                                            </a:rPr>
                                          </m:ctrlPr>
                                        </m:radPr>
                                        <m:deg/>
                                        <m:e>
                                          <m:r>
                                            <a:rPr lang="en-US" altLang="zh-CN" sz="1600">
                                              <a:solidFill>
                                                <a:schemeClr val="tx1"/>
                                              </a:solidFill>
                                              <a:latin typeface="Cambria Math" panose="02040503050406030204" pitchFamily="18" charset="0"/>
                                            </a:rPr>
                                            <m:t>𝑉𝑎𝑟</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𝑥</m:t>
                                          </m:r>
                                          <m:r>
                                            <a:rPr lang="en-US" altLang="zh-CN" sz="1600">
                                              <a:solidFill>
                                                <a:schemeClr val="tx1"/>
                                              </a:solidFill>
                                              <a:latin typeface="Cambria Math" panose="02040503050406030204" pitchFamily="18" charset="0"/>
                                            </a:rPr>
                                            <m:t>)</m:t>
                                          </m:r>
                                        </m:e>
                                      </m:rad>
                                    </m:den>
                                  </m:f>
                                </m:e>
                              </m:d>
                            </m:e>
                          </m:nary>
                        </m:e>
                      </m:eqArr>
                    </m:oMath>
                  </m:oMathPara>
                </a14:m>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a:t>
                </a:r>
                <a14:m>
                  <m:oMath xmlns:m="http://schemas.openxmlformats.org/officeDocument/2006/math">
                    <m:r>
                      <a:rPr lang="en-US" altLang="zh-CN" sz="1600">
                        <a:solidFill>
                          <a:schemeClr val="bg1">
                            <a:lumMod val="50000"/>
                          </a:schemeClr>
                        </a:solidFill>
                        <a:latin typeface="Cambria Math" panose="02040503050406030204" pitchFamily="18" charset="0"/>
                      </a:rPr>
                      <m:t>𝑛</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为样本容量，</a:t>
                </a:r>
                <a14:m>
                  <m:oMath xmlns:m="http://schemas.openxmlformats.org/officeDocument/2006/math">
                    <m:acc>
                      <m:accPr>
                        <m:chr m:val="̅"/>
                        <m:ctrlPr>
                          <a:rPr lang="zh-CN" altLang="zh-CN" sz="1600" i="1">
                            <a:solidFill>
                              <a:schemeClr val="bg1">
                                <a:lumMod val="50000"/>
                              </a:schemeClr>
                            </a:solidFill>
                            <a:latin typeface="Cambria Math" panose="02040503050406030204" pitchFamily="18" charset="0"/>
                          </a:rPr>
                        </m:ctrlPr>
                      </m:accPr>
                      <m:e>
                        <m:r>
                          <a:rPr lang="en-US" altLang="zh-CN" sz="1600">
                            <a:solidFill>
                              <a:schemeClr val="bg1">
                                <a:lumMod val="50000"/>
                              </a:schemeClr>
                            </a:solidFill>
                            <a:latin typeface="Cambria Math" panose="02040503050406030204" pitchFamily="18" charset="0"/>
                          </a:rPr>
                          <m:t>𝑥</m:t>
                        </m:r>
                      </m:e>
                    </m:acc>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为整个序列的样本均值，</a:t>
                </a:r>
                <a14:m>
                  <m:oMath xmlns:m="http://schemas.openxmlformats.org/officeDocument/2006/math">
                    <m:r>
                      <a:rPr lang="en-US" altLang="zh-CN" sz="1600">
                        <a:solidFill>
                          <a:schemeClr val="bg1">
                            <a:lumMod val="50000"/>
                          </a:schemeClr>
                        </a:solidFill>
                        <a:latin typeface="Cambria Math" panose="02040503050406030204" pitchFamily="18" charset="0"/>
                      </a:rPr>
                      <m:t>𝑉𝑎𝑟</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𝑥</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为整个序列的样本方差。对于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将以指数方式衰减，而更进一步，使用偏自相关系数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来识别</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模型的阶数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410730"/>
              </a:xfrm>
              <a:prstGeom prst="rect">
                <a:avLst/>
              </a:prstGeom>
              <a:blipFill>
                <a:blip r:embed="rId2"/>
                <a:stretch>
                  <a:fillRect l="-482" r="-48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12286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7</a:t>
            </a:r>
            <a:r>
              <a:rPr lang="zh-CN" altLang="en-US" dirty="0"/>
              <a:t>、项目实践：航班乘客流量预测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41073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根据</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求出滞后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自相关系数</a:t>
                </a:r>
                <a14:m>
                  <m:oMath xmlns:m="http://schemas.openxmlformats.org/officeDocument/2006/math">
                    <m:r>
                      <a:rPr lang="en-US" altLang="zh-CN" sz="1600">
                        <a:solidFill>
                          <a:schemeClr val="bg1">
                            <a:lumMod val="50000"/>
                          </a:schemeClr>
                        </a:solidFill>
                        <a:latin typeface="Cambria Math" panose="02040503050406030204" pitchFamily="18" charset="0"/>
                      </a:rPr>
                      <m:t>𝐴𝐶𝐹</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时，实际上得到并不是</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之间单纯的相关关系。因为</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同时还会受到中间</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个随机变量</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−2</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的影响，而这</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个随机变量又都和</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具有相关关系，所以自相关系数里面实际掺杂了其他变量对</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的影响。</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为了能单纯测度</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的影响，引入滞后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偏自相关系数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的概念。对于平稳时间序列</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，所谓滞后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偏自相关系数指在给定中间</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个随机变量</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−2</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的条件下，或者说在剔除了中间</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k-1</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个随机变量</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−2</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r>
                          <a:rPr lang="en-US" altLang="zh-CN" sz="1600">
                            <a:solidFill>
                              <a:schemeClr val="bg1">
                                <a:lumMod val="50000"/>
                              </a:schemeClr>
                            </a:solidFill>
                            <a:latin typeface="Cambria Math" panose="02040503050406030204" pitchFamily="18" charset="0"/>
                          </a:rPr>
                          <m:t>+1</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的干扰之后，</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𝑘</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a:t>
                </a:r>
                <a14:m>
                  <m:oMath xmlns:m="http://schemas.openxmlformats.org/officeDocument/2006/math">
                    <m:sSub>
                      <m:sSubPr>
                        <m:ctrlPr>
                          <a:rPr lang="zh-CN" altLang="zh-CN" sz="1600" i="1">
                            <a:solidFill>
                              <a:schemeClr val="bg1">
                                <a:lumMod val="50000"/>
                              </a:schemeClr>
                            </a:solidFill>
                            <a:latin typeface="Cambria Math" panose="02040503050406030204" pitchFamily="18" charset="0"/>
                          </a:rPr>
                        </m:ctrlPr>
                      </m:sSubPr>
                      <m:e>
                        <m:r>
                          <a:rPr lang="en-US" altLang="zh-CN" sz="1600">
                            <a:solidFill>
                              <a:schemeClr val="bg1">
                                <a:lumMod val="50000"/>
                              </a:schemeClr>
                            </a:solidFill>
                            <a:latin typeface="Cambria Math" panose="02040503050406030204" pitchFamily="18" charset="0"/>
                          </a:rPr>
                          <m:t>𝑥</m:t>
                        </m:r>
                      </m:e>
                      <m:sub>
                        <m:r>
                          <a:rPr lang="en-US" altLang="zh-CN" sz="1600">
                            <a:solidFill>
                              <a:schemeClr val="bg1">
                                <a:lumMod val="50000"/>
                              </a:schemeClr>
                            </a:solidFill>
                            <a:latin typeface="Cambria Math" panose="02040503050406030204" pitchFamily="18" charset="0"/>
                          </a:rPr>
                          <m:t>𝑡</m:t>
                        </m:r>
                      </m:sub>
                    </m:sSub>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影响的相关程度。</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此时，对于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将以指数方式衰减，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将用于识别</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的阶数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。可以证明，</a:t>
                </a:r>
                <a14:m>
                  <m:oMath xmlns:m="http://schemas.openxmlformats.org/officeDocument/2006/math">
                    <m:r>
                      <a:rPr lang="en-US" altLang="zh-CN" sz="1600">
                        <a:solidFill>
                          <a:schemeClr val="bg1">
                            <a:lumMod val="50000"/>
                          </a:schemeClr>
                        </a:solidFill>
                        <a:latin typeface="Cambria Math" panose="02040503050406030204" pitchFamily="18" charset="0"/>
                      </a:rPr>
                      <m:t>𝑀𝐴</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𝑞</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的自相关系数</a:t>
                </a:r>
                <a14:m>
                  <m:oMath xmlns:m="http://schemas.openxmlformats.org/officeDocument/2006/math">
                    <m:r>
                      <a:rPr lang="en-US" altLang="zh-CN" sz="1600">
                        <a:solidFill>
                          <a:schemeClr val="bg1">
                            <a:lumMod val="50000"/>
                          </a:schemeClr>
                        </a:solidFill>
                        <a:latin typeface="Cambria Math" panose="02040503050406030204" pitchFamily="18" charset="0"/>
                      </a:rPr>
                      <m:t>𝐴𝐶𝐹</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具有</a:t>
                </a:r>
                <a14:m>
                  <m:oMath xmlns:m="http://schemas.openxmlformats.org/officeDocument/2006/math">
                    <m:r>
                      <a:rPr lang="en-US" altLang="zh-CN" sz="1600">
                        <a:solidFill>
                          <a:schemeClr val="bg1">
                            <a:lumMod val="50000"/>
                          </a:schemeClr>
                        </a:solidFill>
                        <a:latin typeface="Cambria Math" panose="02040503050406030204" pitchFamily="18" charset="0"/>
                      </a:rPr>
                      <m:t>𝑞</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阶截尾性，偏自相关系数</a:t>
                </a:r>
                <a14:m>
                  <m:oMath xmlns:m="http://schemas.openxmlformats.org/officeDocument/2006/math">
                    <m:r>
                      <a:rPr lang="en-US" altLang="zh-CN" sz="1600">
                        <a:solidFill>
                          <a:schemeClr val="bg1">
                            <a:lumMod val="50000"/>
                          </a:schemeClr>
                        </a:solidFill>
                        <a:latin typeface="Cambria Math" panose="02040503050406030204" pitchFamily="18" charset="0"/>
                      </a:rPr>
                      <m:t>𝑃𝐴𝐶𝐹</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具有拖尾性，这是确定</a:t>
                </a:r>
                <a14:m>
                  <m:oMath xmlns:m="http://schemas.openxmlformats.org/officeDocument/2006/math">
                    <m:r>
                      <a:rPr lang="en-US" altLang="zh-CN" sz="1600">
                        <a:solidFill>
                          <a:schemeClr val="bg1">
                            <a:lumMod val="50000"/>
                          </a:schemeClr>
                        </a:solidFill>
                        <a:latin typeface="Cambria Math" panose="02040503050406030204" pitchFamily="18" charset="0"/>
                      </a:rPr>
                      <m:t>𝑀𝐴</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𝑞</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模型及其阶数</a:t>
                </a:r>
                <a14:m>
                  <m:oMath xmlns:m="http://schemas.openxmlformats.org/officeDocument/2006/math">
                    <m:r>
                      <a:rPr lang="en-US" altLang="zh-CN" sz="1600">
                        <a:solidFill>
                          <a:schemeClr val="bg1">
                            <a:lumMod val="50000"/>
                          </a:schemeClr>
                        </a:solidFill>
                        <a:latin typeface="Cambria Math" panose="02040503050406030204" pitchFamily="18" charset="0"/>
                      </a:rPr>
                      <m:t>𝑞</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的关键条件。而</a:t>
                </a:r>
                <a14:m>
                  <m:oMath xmlns:m="http://schemas.openxmlformats.org/officeDocument/2006/math">
                    <m:r>
                      <a:rPr lang="en-US" altLang="zh-CN" sz="1600">
                        <a:solidFill>
                          <a:schemeClr val="bg1">
                            <a:lumMod val="50000"/>
                          </a:schemeClr>
                        </a:solidFill>
                        <a:latin typeface="Cambria Math" panose="02040503050406030204" pitchFamily="18" charset="0"/>
                      </a:rPr>
                      <m:t>𝐴𝑅</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𝑝</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则刚好相反。</a:t>
                </a: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5.ARIMA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差分整合自回归移动平均模型（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Autoregressive Integrated Moving Average</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）其实就是在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的基础上加入了差分的特性，而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则为自回归与移动平均的结合体。</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通常记为</a:t>
                </a:r>
                <a14:m>
                  <m:oMath xmlns:m="http://schemas.openxmlformats.org/officeDocument/2006/math">
                    <m:r>
                      <a:rPr lang="en-US" altLang="zh-CN" sz="1600">
                        <a:solidFill>
                          <a:schemeClr val="bg1">
                            <a:lumMod val="50000"/>
                          </a:schemeClr>
                        </a:solidFill>
                        <a:latin typeface="Cambria Math" panose="02040503050406030204" pitchFamily="18" charset="0"/>
                      </a:rPr>
                      <m:t>𝐴𝑅𝐼𝑀𝐴</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𝑝</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𝑑</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𝑞</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。在统计学中，</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Cramer</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分解定理保证了对于适当阶数的差分一定可以提取到序列中的确定性信息，而差分运算具有强大的信息提取能力，许多非平稳序列在进行差分运算后往往显示出平稳序列的特征。所以</a:t>
                </a:r>
                <a14:m>
                  <m:oMath xmlns:m="http://schemas.openxmlformats.org/officeDocument/2006/math">
                    <m:r>
                      <a:rPr lang="en-US" altLang="zh-CN" sz="1600">
                        <a:solidFill>
                          <a:schemeClr val="bg1">
                            <a:lumMod val="50000"/>
                          </a:schemeClr>
                        </a:solidFill>
                        <a:latin typeface="Cambria Math" panose="02040503050406030204" pitchFamily="18" charset="0"/>
                      </a:rPr>
                      <m:t>𝐴𝑅𝐼𝑀𝐴</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𝑝</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𝑑</m:t>
                    </m:r>
                    <m:r>
                      <a:rPr lang="en-US" altLang="zh-CN" sz="1600">
                        <a:solidFill>
                          <a:schemeClr val="bg1">
                            <a:lumMod val="50000"/>
                          </a:schemeClr>
                        </a:solidFill>
                        <a:latin typeface="Cambria Math" panose="02040503050406030204" pitchFamily="18" charset="0"/>
                      </a:rPr>
                      <m:t>,</m:t>
                    </m:r>
                    <m:r>
                      <a:rPr lang="en-US" altLang="zh-CN" sz="1600">
                        <a:solidFill>
                          <a:schemeClr val="bg1">
                            <a:lumMod val="50000"/>
                          </a:schemeClr>
                        </a:solidFill>
                        <a:latin typeface="Cambria Math" panose="02040503050406030204" pitchFamily="18" charset="0"/>
                      </a:rPr>
                      <m:t>𝑞</m:t>
                    </m:r>
                    <m:r>
                      <a:rPr lang="en-US" altLang="zh-CN" sz="1600">
                        <a:solidFill>
                          <a:schemeClr val="bg1">
                            <a:lumMod val="50000"/>
                          </a:schemeClr>
                        </a:solidFill>
                        <a:latin typeface="Cambria Math" panose="02040503050406030204" pitchFamily="18" charset="0"/>
                      </a:rPr>
                      <m:t>)</m:t>
                    </m:r>
                  </m:oMath>
                </a14:m>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模型本质就是通过差分运算后，将非平稳序列转化成为平稳序列，其公式与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相同。</a:t>
                </a: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410730"/>
              </a:xfrm>
              <a:prstGeom prst="rect">
                <a:avLst/>
              </a:prstGeom>
              <a:blipFill>
                <a:blip r:embed="rId2"/>
                <a:stretch>
                  <a:fillRect l="-482" r="-482" b="-45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750645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7</a:t>
            </a:r>
            <a:r>
              <a:rPr lang="zh-CN" altLang="en-US" dirty="0"/>
              <a:t>、项目实践：航班乘客流量预测</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3A4439C7-0573-55E5-0535-CD3C44B63A56}"/>
                  </a:ext>
                </a:extLst>
              </p:cNvPr>
              <p:cNvSpPr txBox="1"/>
              <p:nvPr/>
            </p:nvSpPr>
            <p:spPr>
              <a:xfrm>
                <a:off x="404586" y="1132113"/>
                <a:ext cx="11382827" cy="541073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14:m>
                  <m:oMathPara xmlns:m="http://schemas.openxmlformats.org/officeDocument/2006/math">
                    <m:oMathParaPr>
                      <m:jc m:val="centerGroup"/>
                    </m:oMathParaPr>
                    <m:oMath xmlns:m="http://schemas.openxmlformats.org/officeDocument/2006/math">
                      <m:sSub>
                        <m:sSubPr>
                          <m:ctrlPr>
                            <a:rPr lang="zh-CN" altLang="zh-CN" sz="1600" i="1" smtClean="0">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𝑥</m:t>
                          </m:r>
                        </m:e>
                        <m:sub>
                          <m:r>
                            <a:rPr lang="en-US" altLang="zh-CN" sz="1600">
                              <a:solidFill>
                                <a:schemeClr val="tx1"/>
                              </a:solidFill>
                              <a:latin typeface="Cambria Math" panose="02040503050406030204" pitchFamily="18" charset="0"/>
                            </a:rPr>
                            <m:t>𝑡</m:t>
                          </m:r>
                        </m:sub>
                      </m:sSub>
                      <m:r>
                        <a:rPr lang="en-US" altLang="zh-CN" sz="1600">
                          <a:solidFill>
                            <a:schemeClr val="tx1"/>
                          </a:solidFill>
                          <a:latin typeface="Cambria Math" panose="02040503050406030204" pitchFamily="18" charset="0"/>
                        </a:rPr>
                        <m:t>=</m:t>
                      </m:r>
                      <m:nary>
                        <m:naryPr>
                          <m:chr m:val="∑"/>
                          <m:limLoc m:val="undOvr"/>
                          <m:ctrlPr>
                            <a:rPr lang="zh-CN" altLang="zh-CN" sz="1600" i="1">
                              <a:solidFill>
                                <a:schemeClr val="tx1"/>
                              </a:solidFill>
                              <a:latin typeface="Cambria Math" panose="02040503050406030204" pitchFamily="18" charset="0"/>
                            </a:rPr>
                          </m:ctrlPr>
                        </m:naryPr>
                        <m:sub>
                          <m:r>
                            <a:rPr lang="en-US" altLang="zh-CN" sz="1600">
                              <a:solidFill>
                                <a:schemeClr val="tx1"/>
                              </a:solidFill>
                              <a:latin typeface="Cambria Math" panose="02040503050406030204" pitchFamily="18" charset="0"/>
                            </a:rPr>
                            <m:t>𝑗</m:t>
                          </m:r>
                          <m:r>
                            <a:rPr lang="en-US" altLang="zh-CN" sz="1600">
                              <a:solidFill>
                                <a:schemeClr val="tx1"/>
                              </a:solidFill>
                              <a:latin typeface="Cambria Math" panose="02040503050406030204" pitchFamily="18" charset="0"/>
                            </a:rPr>
                            <m:t>=1</m:t>
                          </m:r>
                        </m:sub>
                        <m:sup>
                          <m:r>
                            <a:rPr lang="en-US" altLang="zh-CN" sz="1600">
                              <a:solidFill>
                                <a:schemeClr val="tx1"/>
                              </a:solidFill>
                              <a:latin typeface="Cambria Math" panose="02040503050406030204" pitchFamily="18" charset="0"/>
                            </a:rPr>
                            <m:t>𝑝</m:t>
                          </m:r>
                        </m:sup>
                        <m:e>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𝜙</m:t>
                              </m:r>
                            </m:e>
                            <m:sub>
                              <m:r>
                                <a:rPr lang="en-US" altLang="zh-CN" sz="1600">
                                  <a:solidFill>
                                    <a:schemeClr val="tx1"/>
                                  </a:solidFill>
                                  <a:latin typeface="Cambria Math" panose="02040503050406030204" pitchFamily="18" charset="0"/>
                                </a:rPr>
                                <m:t>𝑗</m:t>
                              </m:r>
                            </m:sub>
                          </m:sSub>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𝑥</m:t>
                              </m:r>
                            </m:e>
                            <m:sub>
                              <m:r>
                                <a:rPr lang="en-US" altLang="zh-CN" sz="1600">
                                  <a:solidFill>
                                    <a:schemeClr val="tx1"/>
                                  </a:solidFill>
                                  <a:latin typeface="Cambria Math" panose="02040503050406030204" pitchFamily="18" charset="0"/>
                                </a:rPr>
                                <m:t>𝑡</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𝑗</m:t>
                              </m:r>
                            </m:sub>
                          </m:sSub>
                        </m:e>
                      </m:nary>
                      <m:r>
                        <a:rPr lang="en-US" altLang="zh-CN" sz="1600">
                          <a:solidFill>
                            <a:schemeClr val="tx1"/>
                          </a:solidFill>
                          <a:latin typeface="Cambria Math" panose="02040503050406030204" pitchFamily="18" charset="0"/>
                        </a:rPr>
                        <m:t>+</m:t>
                      </m:r>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𝜙</m:t>
                          </m:r>
                        </m:e>
                        <m:sub>
                          <m:r>
                            <a:rPr lang="en-US" altLang="zh-CN" sz="1600">
                              <a:solidFill>
                                <a:schemeClr val="tx1"/>
                              </a:solidFill>
                              <a:latin typeface="Cambria Math" panose="02040503050406030204" pitchFamily="18" charset="0"/>
                            </a:rPr>
                            <m:t>0</m:t>
                          </m:r>
                        </m:sub>
                      </m:sSub>
                      <m:r>
                        <a:rPr lang="en-US" altLang="zh-CN" sz="1600">
                          <a:solidFill>
                            <a:schemeClr val="tx1"/>
                          </a:solidFill>
                          <a:latin typeface="Cambria Math" panose="02040503050406030204" pitchFamily="18" charset="0"/>
                        </a:rPr>
                        <m:t>+</m:t>
                      </m:r>
                      <m:nary>
                        <m:naryPr>
                          <m:chr m:val="∑"/>
                          <m:limLoc m:val="undOvr"/>
                          <m:ctrlPr>
                            <a:rPr lang="zh-CN" altLang="zh-CN" sz="1600" i="1">
                              <a:solidFill>
                                <a:schemeClr val="tx1"/>
                              </a:solidFill>
                              <a:latin typeface="Cambria Math" panose="02040503050406030204" pitchFamily="18" charset="0"/>
                            </a:rPr>
                          </m:ctrlPr>
                        </m:naryPr>
                        <m:sub>
                          <m:r>
                            <a:rPr lang="en-US" altLang="zh-CN" sz="1600">
                              <a:solidFill>
                                <a:schemeClr val="tx1"/>
                              </a:solidFill>
                              <a:latin typeface="Cambria Math" panose="02040503050406030204" pitchFamily="18" charset="0"/>
                            </a:rPr>
                            <m:t>𝑗</m:t>
                          </m:r>
                          <m:r>
                            <a:rPr lang="en-US" altLang="zh-CN" sz="1600">
                              <a:solidFill>
                                <a:schemeClr val="tx1"/>
                              </a:solidFill>
                              <a:latin typeface="Cambria Math" panose="02040503050406030204" pitchFamily="18" charset="0"/>
                            </a:rPr>
                            <m:t>=1</m:t>
                          </m:r>
                        </m:sub>
                        <m:sup>
                          <m:r>
                            <a:rPr lang="en-US" altLang="zh-CN" sz="1600">
                              <a:solidFill>
                                <a:schemeClr val="tx1"/>
                              </a:solidFill>
                              <a:latin typeface="Cambria Math" panose="02040503050406030204" pitchFamily="18" charset="0"/>
                            </a:rPr>
                            <m:t>𝑞</m:t>
                          </m:r>
                        </m:sup>
                        <m:e>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𝜃</m:t>
                              </m:r>
                            </m:e>
                            <m:sub>
                              <m:r>
                                <a:rPr lang="en-US" altLang="zh-CN" sz="1600">
                                  <a:solidFill>
                                    <a:schemeClr val="tx1"/>
                                  </a:solidFill>
                                  <a:latin typeface="Cambria Math" panose="02040503050406030204" pitchFamily="18" charset="0"/>
                                </a:rPr>
                                <m:t>𝑗</m:t>
                              </m:r>
                            </m:sub>
                          </m:sSub>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𝜀</m:t>
                              </m:r>
                            </m:e>
                            <m:sub>
                              <m:r>
                                <a:rPr lang="en-US" altLang="zh-CN" sz="1600">
                                  <a:solidFill>
                                    <a:schemeClr val="tx1"/>
                                  </a:solidFill>
                                  <a:latin typeface="Cambria Math" panose="02040503050406030204" pitchFamily="18" charset="0"/>
                                </a:rPr>
                                <m:t>𝑡</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𝑗</m:t>
                              </m:r>
                            </m:sub>
                          </m:sSub>
                        </m:e>
                      </m:nary>
                      <m:r>
                        <a:rPr lang="en-US" altLang="zh-CN" sz="1600">
                          <a:solidFill>
                            <a:schemeClr val="tx1"/>
                          </a:solidFill>
                          <a:latin typeface="Cambria Math" panose="02040503050406030204" pitchFamily="18" charset="0"/>
                        </a:rPr>
                        <m:t>+</m:t>
                      </m:r>
                      <m:sSub>
                        <m:sSubPr>
                          <m:ctrlPr>
                            <a:rPr lang="zh-CN" altLang="zh-CN" sz="1600" i="1">
                              <a:solidFill>
                                <a:schemeClr val="tx1"/>
                              </a:solidFill>
                              <a:latin typeface="Cambria Math" panose="02040503050406030204" pitchFamily="18" charset="0"/>
                            </a:rPr>
                          </m:ctrlPr>
                        </m:sSubPr>
                        <m:e>
                          <m:r>
                            <a:rPr lang="en-US" altLang="zh-CN" sz="1600">
                              <a:solidFill>
                                <a:schemeClr val="tx1"/>
                              </a:solidFill>
                              <a:latin typeface="Cambria Math" panose="02040503050406030204" pitchFamily="18" charset="0"/>
                            </a:rPr>
                            <m:t>𝜀</m:t>
                          </m:r>
                        </m:e>
                        <m:sub>
                          <m:r>
                            <a:rPr lang="en-US" altLang="zh-CN" sz="1600">
                              <a:solidFill>
                                <a:schemeClr val="tx1"/>
                              </a:solidFill>
                              <a:latin typeface="Cambria Math" panose="02040503050406030204" pitchFamily="18" charset="0"/>
                            </a:rPr>
                            <m:t>𝑡</m:t>
                          </m:r>
                        </m:sub>
                      </m:sSub>
                    </m:oMath>
                  </m:oMathPara>
                </a14:m>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通过上式可以看出，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的目标是在差分平稳的基础上，针对滞后值以及随机误差扰动来建立回归模型。</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模型选择准则</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AIC</a:t>
                </a:r>
                <a:r>
                  <a:rPr lang="zh-CN" altLang="zh-CN" sz="1600" dirty="0">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BIC</a:t>
                </a:r>
                <a:endParaRPr lang="zh-CN" altLang="zh-CN" sz="1600" dirty="0">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利用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PACF</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拖尾和截尾对模型定阶，具有很强的主观性。回顾一下我们对于模型参数估计得方法，是通过对损失和正则项的加权评估。我们在参数选择的时候，需要平衡预测误差与模型复杂度。于是可以根据信息准则函数法，来确定模型的阶数。这里介绍赤池信息准则（</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Akaike Information Criterion</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AIC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）与贝叶斯判别准则（</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Bayesian Information Criterion</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BIC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），两者的公式如下所示。</a:t>
                </a: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altLang="zh-CN" sz="1600" smtClean="0">
                          <a:solidFill>
                            <a:schemeClr val="tx1"/>
                          </a:solidFill>
                          <a:latin typeface="Cambria Math" panose="02040503050406030204" pitchFamily="18" charset="0"/>
                        </a:rPr>
                        <m:t>𝐴𝐼𝐶</m:t>
                      </m:r>
                      <m:r>
                        <a:rPr lang="en-US" altLang="zh-CN" sz="1600" smtClean="0">
                          <a:solidFill>
                            <a:schemeClr val="tx1"/>
                          </a:solidFill>
                          <a:latin typeface="Cambria Math" panose="02040503050406030204" pitchFamily="18" charset="0"/>
                        </a:rPr>
                        <m:t>=−2</m:t>
                      </m:r>
                      <m:r>
                        <a:rPr lang="en-US" altLang="zh-CN" sz="1600" smtClean="0">
                          <a:solidFill>
                            <a:schemeClr val="tx1"/>
                          </a:solidFill>
                          <a:latin typeface="Cambria Math" panose="02040503050406030204" pitchFamily="18" charset="0"/>
                        </a:rPr>
                        <m:t>𝑙𝑛</m:t>
                      </m:r>
                      <m:d>
                        <m:dPr>
                          <m:ctrlPr>
                            <a:rPr lang="zh-CN" altLang="zh-CN" sz="1600" i="1">
                              <a:solidFill>
                                <a:schemeClr val="tx1"/>
                              </a:solidFill>
                              <a:latin typeface="Cambria Math" panose="02040503050406030204" pitchFamily="18" charset="0"/>
                            </a:rPr>
                          </m:ctrlPr>
                        </m:dPr>
                        <m:e>
                          <m:r>
                            <a:rPr lang="en-US" altLang="zh-CN" sz="1600">
                              <a:solidFill>
                                <a:schemeClr val="tx1"/>
                              </a:solidFill>
                              <a:latin typeface="Cambria Math" panose="02040503050406030204" pitchFamily="18" charset="0"/>
                            </a:rPr>
                            <m:t>𝐿</m:t>
                          </m:r>
                        </m:e>
                      </m:d>
                      <m:r>
                        <a:rPr lang="en-US" altLang="zh-CN" sz="1600">
                          <a:solidFill>
                            <a:schemeClr val="tx1"/>
                          </a:solidFill>
                          <a:latin typeface="Cambria Math" panose="02040503050406030204" pitchFamily="18" charset="0"/>
                        </a:rPr>
                        <m:t>+2</m:t>
                      </m:r>
                      <m:r>
                        <a:rPr lang="en-US" altLang="zh-CN" sz="1600">
                          <a:solidFill>
                            <a:schemeClr val="tx1"/>
                          </a:solidFill>
                          <a:latin typeface="Cambria Math" panose="02040503050406030204" pitchFamily="18" charset="0"/>
                        </a:rPr>
                        <m:t>𝑘</m:t>
                      </m:r>
                    </m:oMath>
                  </m:oMathPara>
                </a14:m>
                <a:endParaRPr lang="zh-CN" altLang="zh-CN" sz="16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14:m>
                  <m:oMathPara xmlns:m="http://schemas.openxmlformats.org/officeDocument/2006/math">
                    <m:oMathParaPr>
                      <m:jc m:val="centerGroup"/>
                    </m:oMathParaPr>
                    <m:oMath xmlns:m="http://schemas.openxmlformats.org/officeDocument/2006/math">
                      <m:r>
                        <a:rPr lang="en-US" altLang="zh-CN" sz="1600">
                          <a:solidFill>
                            <a:schemeClr val="tx1"/>
                          </a:solidFill>
                          <a:latin typeface="Cambria Math" panose="02040503050406030204" pitchFamily="18" charset="0"/>
                        </a:rPr>
                        <m:t>𝐵𝐼𝐶</m:t>
                      </m:r>
                      <m:r>
                        <a:rPr lang="en-US" altLang="zh-CN" sz="1600">
                          <a:solidFill>
                            <a:schemeClr val="tx1"/>
                          </a:solidFill>
                          <a:latin typeface="Cambria Math" panose="02040503050406030204" pitchFamily="18" charset="0"/>
                        </a:rPr>
                        <m:t>=−2</m:t>
                      </m:r>
                      <m:r>
                        <a:rPr lang="en-US" altLang="zh-CN" sz="1600">
                          <a:solidFill>
                            <a:schemeClr val="tx1"/>
                          </a:solidFill>
                          <a:latin typeface="Cambria Math" panose="02040503050406030204" pitchFamily="18" charset="0"/>
                        </a:rPr>
                        <m:t>𝑙𝑛</m:t>
                      </m:r>
                      <m:d>
                        <m:dPr>
                          <m:ctrlPr>
                            <a:rPr lang="zh-CN" altLang="zh-CN" sz="1600" i="1">
                              <a:solidFill>
                                <a:schemeClr val="tx1"/>
                              </a:solidFill>
                              <a:latin typeface="Cambria Math" panose="02040503050406030204" pitchFamily="18" charset="0"/>
                            </a:rPr>
                          </m:ctrlPr>
                        </m:dPr>
                        <m:e>
                          <m:r>
                            <a:rPr lang="en-US" altLang="zh-CN" sz="1600">
                              <a:solidFill>
                                <a:schemeClr val="tx1"/>
                              </a:solidFill>
                              <a:latin typeface="Cambria Math" panose="02040503050406030204" pitchFamily="18" charset="0"/>
                            </a:rPr>
                            <m:t>𝐿</m:t>
                          </m:r>
                        </m:e>
                      </m:d>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𝑘𝑙𝑛</m:t>
                      </m:r>
                      <m:r>
                        <a:rPr lang="en-US" altLang="zh-CN" sz="1600">
                          <a:solidFill>
                            <a:schemeClr val="tx1"/>
                          </a:solidFill>
                          <a:latin typeface="Cambria Math" panose="02040503050406030204" pitchFamily="18" charset="0"/>
                        </a:rPr>
                        <m:t>(</m:t>
                      </m:r>
                      <m:r>
                        <a:rPr lang="en-US" altLang="zh-CN" sz="1600">
                          <a:solidFill>
                            <a:schemeClr val="tx1"/>
                          </a:solidFill>
                          <a:latin typeface="Cambria Math" panose="02040503050406030204" pitchFamily="18" charset="0"/>
                        </a:rPr>
                        <m:t>𝑛</m:t>
                      </m:r>
                      <m:r>
                        <a:rPr lang="en-US" altLang="zh-CN" sz="1600">
                          <a:solidFill>
                            <a:schemeClr val="tx1"/>
                          </a:solidFill>
                          <a:latin typeface="Cambria Math" panose="02040503050406030204" pitchFamily="18" charset="0"/>
                        </a:rPr>
                        <m:t>)</m:t>
                      </m:r>
                    </m:oMath>
                  </m:oMathPara>
                </a14:m>
                <a:endParaRPr lang="zh-CN" altLang="zh-CN" sz="16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表示模型的似然函数，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k</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为模型参数个数，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为样本个数。两个准则通过对参数个数和样本数施加惩罚来选择最优模型。</a:t>
                </a:r>
              </a:p>
              <a:p>
                <a:pPr marL="0" indent="0" algn="just">
                  <a:lnSpc>
                    <a:spcPct val="150000"/>
                  </a:lnSpc>
                  <a:buNone/>
                </a:pP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显然，这两个评价指标越小模型越好。可以通过网格搜索，确定</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AIC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BIC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最优的模型</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。常见的做法是实现选择多组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 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组合，通过参数估计建立多个</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ARMA</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模型，同时经过模型检验确定几组都能通过检验的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 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组合，然后根据</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AIC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BIC</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信息准则确定一组最好的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 q)</a:t>
                </a:r>
                <a:r>
                  <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值。</a:t>
                </a:r>
              </a:p>
              <a:p>
                <a:pPr marL="0" indent="0" algn="just">
                  <a:lnSpc>
                    <a:spcPct val="150000"/>
                  </a:lnSpc>
                  <a:buNone/>
                </a:pP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5" name="Text Placeholder 4">
                <a:extLst>
                  <a:ext uri="{FF2B5EF4-FFF2-40B4-BE49-F238E27FC236}">
                    <a16:creationId xmlns:a16="http://schemas.microsoft.com/office/drawing/2014/main" id="{3A4439C7-0573-55E5-0535-CD3C44B63A56}"/>
                  </a:ext>
                </a:extLst>
              </p:cNvPr>
              <p:cNvSpPr txBox="1">
                <a:spLocks noRot="1" noChangeAspect="1" noMove="1" noResize="1" noEditPoints="1" noAdjustHandles="1" noChangeArrowheads="1" noChangeShapeType="1" noTextEdit="1"/>
              </p:cNvSpPr>
              <p:nvPr/>
            </p:nvSpPr>
            <p:spPr>
              <a:xfrm>
                <a:off x="404586" y="1132113"/>
                <a:ext cx="11382827" cy="5410730"/>
              </a:xfrm>
              <a:prstGeom prst="rect">
                <a:avLst/>
              </a:prstGeom>
              <a:blipFill>
                <a:blip r:embed="rId2"/>
                <a:stretch>
                  <a:fillRect l="-482" r="-2302" b="-67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60099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a:t>
            </a:r>
            <a:r>
              <a:rPr lang="zh-CN" altLang="en-US"/>
              <a:t>、回归算法简介</a:t>
            </a:r>
            <a:endParaRPr lang="zh-CN" altLang="en-US" dirty="0"/>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1037049" y="1609337"/>
            <a:ext cx="10264225" cy="471156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回归算法是一种比较常用的机器学习算法，是有监督学习算法的一种。其用来“解释”变量（自变量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）和观测值（因变量</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）之间的关系。从机器学习的角度来讲，用于构建一个算法模型（函数）来探寻属性（</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）与标签（</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）之间的映射关系。在算法的学习过程中，旨在寻找到一个函数，这个函数到达所有样本点的距离的和是最小的。</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回归算法常用于预测和分类领域。</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目前，有多种回归算法已经被应用，针对主要的回归算法下面进行简单介绍。</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）简单线性回归</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）多元线性回归</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）多项式回归</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）正则化回归</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）贝叶斯回归（</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Bayesian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回归（</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softmax</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regression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35825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strips(downLeft)">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strips(downLeft)">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strips(downLeft)">
                                      <p:cBhvr>
                                        <p:cTn id="23" dur="500"/>
                                        <p:tgtEl>
                                          <p:spTgt spid="4">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strips(downLeft)">
                                      <p:cBhvr>
                                        <p:cTn id="28" dur="500"/>
                                        <p:tgtEl>
                                          <p:spTgt spid="4">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grpId="0" nodeType="click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strips(downLeft)">
                                      <p:cBhvr>
                                        <p:cTn id="33" dur="500"/>
                                        <p:tgtEl>
                                          <p:spTgt spid="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grpId="0" nodeType="click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strips(downLeft)">
                                      <p:cBhvr>
                                        <p:cTn id="38" dur="500"/>
                                        <p:tgtEl>
                                          <p:spTgt spid="4">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Effect transition="in" filter="strips(downLeft)">
                                      <p:cBhvr>
                                        <p:cTn id="43" dur="500"/>
                                        <p:tgtEl>
                                          <p:spTgt spid="4">
                                            <p:txEl>
                                              <p:pRg st="7" end="7"/>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grpId="0" nodeType="clickEffect">
                                  <p:stCondLst>
                                    <p:cond delay="0"/>
                                  </p:stCondLst>
                                  <p:childTnLst>
                                    <p:set>
                                      <p:cBhvr>
                                        <p:cTn id="47" dur="1" fill="hold">
                                          <p:stCondLst>
                                            <p:cond delay="0"/>
                                          </p:stCondLst>
                                        </p:cTn>
                                        <p:tgtEl>
                                          <p:spTgt spid="4">
                                            <p:txEl>
                                              <p:pRg st="8" end="8"/>
                                            </p:txEl>
                                          </p:spTgt>
                                        </p:tgtEl>
                                        <p:attrNameLst>
                                          <p:attrName>style.visibility</p:attrName>
                                        </p:attrNameLst>
                                      </p:cBhvr>
                                      <p:to>
                                        <p:strVal val="visible"/>
                                      </p:to>
                                    </p:set>
                                    <p:animEffect transition="in" filter="strips(downLeft)">
                                      <p:cBhvr>
                                        <p:cTn id="48"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7</a:t>
            </a:r>
            <a:r>
              <a:rPr lang="zh-CN" altLang="en-US" dirty="0"/>
              <a:t>、项目实践：航班乘客流量预测</a:t>
            </a: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7" y="1132113"/>
            <a:ext cx="4584418" cy="5410730"/>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en-US" altLang="zh-CN" sz="1600" dirty="0">
                <a:latin typeface="Times New Roman" panose="02020603050405020304" pitchFamily="18" charset="0"/>
                <a:ea typeface="微软雅黑" panose="020B0503020204020204" pitchFamily="34" charset="-122"/>
                <a:cs typeface="Times New Roman" panose="02020603050405020304" pitchFamily="18" charset="0"/>
              </a:rPr>
              <a:t>7.</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预测步骤</a:t>
            </a:r>
            <a:endParaRPr lang="en-US" altLang="zh-CN" sz="1600" dirty="0">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）导入所需库并读取数据</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）划分数据集并选择差分阶数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d</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）进行差分并绘制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ACF</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PACF</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图</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）使用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AIC</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BIC</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准则并绘制热力图</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）使用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模型进行建模预测</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预测结果如右图所示。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可以看到，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ARIMA</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算法可以对较平稳的时序序列有着不错的周期预测效果，对于趋势把握很准确，但是对于高点的波动预测还有所欠缺。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a:extLst>
              <a:ext uri="{FF2B5EF4-FFF2-40B4-BE49-F238E27FC236}">
                <a16:creationId xmlns:a16="http://schemas.microsoft.com/office/drawing/2014/main" id="{DC8F2582-39D8-5F46-0CB2-99A0D3C8561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2181" y="1751364"/>
            <a:ext cx="6605232" cy="3099831"/>
          </a:xfrm>
          <a:prstGeom prst="rect">
            <a:avLst/>
          </a:prstGeom>
          <a:noFill/>
          <a:ln>
            <a:noFill/>
          </a:ln>
        </p:spPr>
      </p:pic>
    </p:spTree>
    <p:extLst>
      <p:ext uri="{BB962C8B-B14F-4D97-AF65-F5344CB8AC3E}">
        <p14:creationId xmlns:p14="http://schemas.microsoft.com/office/powerpoint/2010/main" val="1417327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081BCF8-C048-B1F2-CCF4-856F54A60CE6}"/>
              </a:ext>
            </a:extLst>
          </p:cNvPr>
          <p:cNvSpPr/>
          <p:nvPr/>
        </p:nvSpPr>
        <p:spPr>
          <a:xfrm>
            <a:off x="4618671" y="2967335"/>
            <a:ext cx="2954656" cy="923330"/>
          </a:xfrm>
          <a:prstGeom prst="rect">
            <a:avLst/>
          </a:prstGeom>
          <a:noFill/>
        </p:spPr>
        <p:txBody>
          <a:bodyPr wrap="none" lIns="91440" tIns="45720" rIns="91440" bIns="45720">
            <a:spAutoFit/>
          </a:bodyPr>
          <a:lstStyle/>
          <a:p>
            <a:pPr algn="ctr"/>
            <a:r>
              <a:rPr lang="zh-CN" altLang="en-US" sz="5400" b="0" cap="none" spc="0" dirty="0">
                <a:ln w="0"/>
                <a:solidFill>
                  <a:schemeClr val="tx1"/>
                </a:solidFill>
                <a:effectLst>
                  <a:outerShdw blurRad="38100" dist="19050" dir="2700000" algn="tl" rotWithShape="0">
                    <a:schemeClr val="dk1">
                      <a:alpha val="40000"/>
                    </a:schemeClr>
                  </a:outerShdw>
                </a:effectLst>
              </a:rPr>
              <a:t>感谢观看</a:t>
            </a:r>
          </a:p>
        </p:txBody>
      </p:sp>
    </p:spTree>
    <p:extLst>
      <p:ext uri="{BB962C8B-B14F-4D97-AF65-F5344CB8AC3E}">
        <p14:creationId xmlns:p14="http://schemas.microsoft.com/office/powerpoint/2010/main" val="2931980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、线性回归</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1022775" y="1609337"/>
            <a:ext cx="4698577" cy="471156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通常针对一个倾向于线性分布的样本空间，可以定义一个假设函数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h</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hypothesis</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h=w0+w1x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，我们需要用这个假设函数去拟合样本空间，如图</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所示，需要寻求一条符合样本分布趋势的假设函数。</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使用均方误差来作为代价函数，函数定义如下式所示，在分母上乘以</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的作用是在梯度下降求偏导时和平方的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抵消。</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针对该函数，我们可以选择相应的梯度下降策略来寻找代价函数最小时的最优解，在代码上的体现则是选择合适的优化器。</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以批量梯度下降的公式为例，我们每次更新参数的的公式如下所示。</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5" name="图片 4">
            <a:extLst>
              <a:ext uri="{FF2B5EF4-FFF2-40B4-BE49-F238E27FC236}">
                <a16:creationId xmlns:a16="http://schemas.microsoft.com/office/drawing/2014/main" id="{7D051503-534E-5502-C7D4-BEC438C88E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56375" y="1270708"/>
            <a:ext cx="5000468" cy="3015292"/>
          </a:xfrm>
          <a:prstGeom prst="rect">
            <a:avLst/>
          </a:prstGeom>
          <a:noFill/>
          <a:ln>
            <a:noFill/>
          </a:ln>
        </p:spPr>
      </p:pic>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EBC0B24E-C5DC-C21E-777E-D7F49F73B15F}"/>
                  </a:ext>
                </a:extLst>
              </p:cNvPr>
              <p:cNvSpPr txBox="1"/>
              <p:nvPr/>
            </p:nvSpPr>
            <p:spPr>
              <a:xfrm>
                <a:off x="6650638" y="4499711"/>
                <a:ext cx="4793730"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0</m:t>
                              </m:r>
                            </m:sub>
                          </m:sSub>
                          <m:r>
                            <a:rPr lang="zh-CN" altLang="en-US" i="0">
                              <a:latin typeface="Cambria Math" panose="02040503050406030204" pitchFamily="18" charset="0"/>
                            </a:rPr>
                            <m:t>, </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1</m:t>
                              </m:r>
                            </m:sub>
                          </m:sSub>
                        </m:e>
                      </m:d>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
                            <a:rPr lang="zh-CN" altLang="en-US" i="0">
                              <a:latin typeface="Cambria Math" panose="02040503050406030204" pitchFamily="18" charset="0"/>
                            </a:rPr>
                            <m:t>2</m:t>
                          </m:r>
                          <m:r>
                            <a:rPr lang="zh-CN" altLang="en-US" i="1">
                              <a:latin typeface="Cambria Math" panose="02040503050406030204" pitchFamily="18" charset="0"/>
                            </a:rPr>
                            <m:t>𝑚</m:t>
                          </m:r>
                        </m:den>
                      </m:f>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𝑚</m:t>
                          </m:r>
                        </m:sup>
                        <m:e>
                          <m:sSup>
                            <m:sSupPr>
                              <m:ctrlPr>
                                <a:rPr lang="zh-CN" altLang="en-US" i="1">
                                  <a:solidFill>
                                    <a:srgbClr val="836967"/>
                                  </a:solidFill>
                                  <a:latin typeface="Cambria Math" panose="02040503050406030204" pitchFamily="18" charset="0"/>
                                </a:rPr>
                              </m:ctrlPr>
                            </m:sSupPr>
                            <m:e>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h</m:t>
                                      </m:r>
                                    </m:e>
                                    <m:sub>
                                      <m:r>
                                        <a:rPr lang="zh-CN" altLang="en-US" i="1">
                                          <a:latin typeface="Cambria Math" panose="02040503050406030204" pitchFamily="18" charset="0"/>
                                        </a:rPr>
                                        <m:t>𝑤</m:t>
                                      </m:r>
                                    </m:sub>
                                  </m:sSub>
                                  <m:d>
                                    <m:dPr>
                                      <m:ctrlPr>
                                        <a:rPr lang="zh-CN" altLang="en-US" i="1">
                                          <a:solidFill>
                                            <a:srgbClr val="836967"/>
                                          </a:solidFill>
                                          <a:latin typeface="Cambria Math" panose="02040503050406030204" pitchFamily="18" charset="0"/>
                                        </a:rPr>
                                      </m:ctrlPr>
                                    </m:dPr>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𝑥</m:t>
                                          </m:r>
                                        </m:e>
                                        <m:sup>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𝑖</m:t>
                                              </m:r>
                                            </m:e>
                                          </m:d>
                                        </m:sup>
                                      </m:sSup>
                                    </m:e>
                                  </m:d>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𝑦</m:t>
                                      </m:r>
                                    </m:e>
                                    <m:sup>
                                      <m:d>
                                        <m:dPr>
                                          <m:ctrlPr>
                                            <a:rPr lang="zh-CN" altLang="en-US" i="1">
                                              <a:latin typeface="Cambria Math" panose="02040503050406030204" pitchFamily="18" charset="0"/>
                                            </a:rPr>
                                          </m:ctrlPr>
                                        </m:dPr>
                                        <m:e>
                                          <m:r>
                                            <a:rPr lang="zh-CN" altLang="en-US" i="1">
                                              <a:latin typeface="Cambria Math" panose="02040503050406030204" pitchFamily="18" charset="0"/>
                                            </a:rPr>
                                            <m:t>𝑖</m:t>
                                          </m:r>
                                        </m:e>
                                      </m:d>
                                    </m:sup>
                                  </m:sSup>
                                </m:e>
                              </m:d>
                            </m:e>
                            <m:sup>
                              <m:r>
                                <a:rPr lang="zh-CN" altLang="en-US" i="0">
                                  <a:latin typeface="Cambria Math" panose="02040503050406030204" pitchFamily="18" charset="0"/>
                                </a:rPr>
                                <m:t>2</m:t>
                              </m:r>
                            </m:sup>
                          </m:sSup>
                        </m:e>
                      </m:nary>
                    </m:oMath>
                  </m:oMathPara>
                </a14:m>
                <a:endParaRPr lang="zh-CN" altLang="en-US" dirty="0"/>
              </a:p>
            </p:txBody>
          </p:sp>
        </mc:Choice>
        <mc:Fallback xmlns="">
          <p:sp>
            <p:nvSpPr>
              <p:cNvPr id="7" name="文本框 6">
                <a:extLst>
                  <a:ext uri="{FF2B5EF4-FFF2-40B4-BE49-F238E27FC236}">
                    <a16:creationId xmlns:a16="http://schemas.microsoft.com/office/drawing/2014/main" id="{EBC0B24E-C5DC-C21E-777E-D7F49F73B15F}"/>
                  </a:ext>
                </a:extLst>
              </p:cNvPr>
              <p:cNvSpPr txBox="1">
                <a:spLocks noRot="1" noChangeAspect="1" noMove="1" noResize="1" noEditPoints="1" noAdjustHandles="1" noChangeArrowheads="1" noChangeShapeType="1" noTextEdit="1"/>
              </p:cNvSpPr>
              <p:nvPr/>
            </p:nvSpPr>
            <p:spPr>
              <a:xfrm>
                <a:off x="6650638" y="4499711"/>
                <a:ext cx="4793730" cy="848566"/>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0DFC42C3-D581-7ED4-80EA-37ED827173FE}"/>
                  </a:ext>
                </a:extLst>
              </p:cNvPr>
              <p:cNvSpPr txBox="1"/>
              <p:nvPr/>
            </p:nvSpPr>
            <p:spPr>
              <a:xfrm>
                <a:off x="6044525" y="5348277"/>
                <a:ext cx="6005956"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𝑗</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𝑗</m:t>
                          </m:r>
                        </m:sub>
                      </m:sSub>
                      <m:r>
                        <a:rPr lang="zh-CN" altLang="en-US" i="0">
                          <a:latin typeface="Cambria Math" panose="02040503050406030204" pitchFamily="18" charset="0"/>
                        </a:rPr>
                        <m:t>−</m:t>
                      </m:r>
                      <m:r>
                        <a:rPr lang="zh-CN" altLang="en-US" i="1">
                          <a:latin typeface="Cambria Math" panose="02040503050406030204" pitchFamily="18" charset="0"/>
                        </a:rPr>
                        <m:t>𝛼</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
                            <a:rPr lang="zh-CN" altLang="en-US" i="0">
                              <a:latin typeface="Cambria Math" panose="02040503050406030204" pitchFamily="18" charset="0"/>
                            </a:rPr>
                            <m:t>2</m:t>
                          </m:r>
                          <m:r>
                            <a:rPr lang="zh-CN" altLang="en-US" i="1">
                              <a:latin typeface="Cambria Math" panose="02040503050406030204" pitchFamily="18" charset="0"/>
                            </a:rPr>
                            <m:t>𝑚</m:t>
                          </m:r>
                        </m:den>
                      </m:f>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m:t>
                          </m:r>
                        </m:num>
                        <m:den>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𝑗</m:t>
                              </m:r>
                            </m:sub>
                          </m:sSub>
                        </m:den>
                      </m:f>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𝑚</m:t>
                          </m:r>
                        </m:sup>
                        <m:e>
                          <m:sSup>
                            <m:sSupPr>
                              <m:ctrlPr>
                                <a:rPr lang="zh-CN" altLang="en-US" i="1">
                                  <a:solidFill>
                                    <a:srgbClr val="836967"/>
                                  </a:solidFill>
                                  <a:latin typeface="Cambria Math" panose="02040503050406030204" pitchFamily="18" charset="0"/>
                                </a:rPr>
                              </m:ctrlPr>
                            </m:sSupPr>
                            <m:e>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h</m:t>
                                      </m:r>
                                    </m:e>
                                    <m:sub>
                                      <m:r>
                                        <a:rPr lang="zh-CN" altLang="en-US" i="1">
                                          <a:latin typeface="Cambria Math" panose="02040503050406030204" pitchFamily="18" charset="0"/>
                                        </a:rPr>
                                        <m:t>𝑤</m:t>
                                      </m:r>
                                    </m:sub>
                                  </m:sSub>
                                  <m:d>
                                    <m:dPr>
                                      <m:ctrlPr>
                                        <a:rPr lang="zh-CN" altLang="en-US" i="1">
                                          <a:solidFill>
                                            <a:srgbClr val="836967"/>
                                          </a:solidFill>
                                          <a:latin typeface="Cambria Math" panose="02040503050406030204" pitchFamily="18" charset="0"/>
                                        </a:rPr>
                                      </m:ctrlPr>
                                    </m:dPr>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𝑥</m:t>
                                          </m:r>
                                        </m:e>
                                        <m:sup>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𝑖</m:t>
                                              </m:r>
                                            </m:e>
                                          </m:d>
                                        </m:sup>
                                      </m:sSup>
                                    </m:e>
                                  </m:d>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𝑦</m:t>
                                      </m:r>
                                    </m:e>
                                    <m:sup>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𝑖</m:t>
                                          </m:r>
                                        </m:e>
                                      </m:d>
                                    </m:sup>
                                  </m:sSup>
                                </m:e>
                              </m:d>
                            </m:e>
                            <m:sup>
                              <m:r>
                                <a:rPr lang="zh-CN" altLang="en-US" i="0">
                                  <a:latin typeface="Cambria Math" panose="02040503050406030204" pitchFamily="18" charset="0"/>
                                </a:rPr>
                                <m:t>2</m:t>
                              </m:r>
                            </m:sup>
                          </m:sSup>
                        </m:e>
                      </m:nary>
                      <m:r>
                        <a:rPr lang="zh-CN" altLang="en-US" i="0">
                          <a:latin typeface="Cambria Math" panose="02040503050406030204" pitchFamily="18" charset="0"/>
                        </a:rPr>
                        <m:t>    </m:t>
                      </m:r>
                      <m:d>
                        <m:dPr>
                          <m:ctrlPr>
                            <a:rPr lang="zh-CN" altLang="en-US" i="1">
                              <a:latin typeface="Cambria Math" panose="02040503050406030204" pitchFamily="18" charset="0"/>
                            </a:rPr>
                          </m:ctrlPr>
                        </m:dPr>
                        <m:e>
                          <m:r>
                            <a:rPr lang="zh-CN" altLang="en-US" i="1">
                              <a:latin typeface="Cambria Math" panose="02040503050406030204" pitchFamily="18" charset="0"/>
                            </a:rPr>
                            <m:t>𝑓𝑜𝑟</m:t>
                          </m:r>
                          <m:r>
                            <a:rPr lang="zh-CN" altLang="en-US" i="0">
                              <a:latin typeface="Cambria Math" panose="02040503050406030204" pitchFamily="18" charset="0"/>
                            </a:rPr>
                            <m:t> </m:t>
                          </m:r>
                          <m:r>
                            <a:rPr lang="zh-CN" altLang="en-US" i="1">
                              <a:latin typeface="Cambria Math" panose="02040503050406030204" pitchFamily="18" charset="0"/>
                            </a:rPr>
                            <m:t>𝑗</m:t>
                          </m:r>
                          <m:r>
                            <a:rPr lang="zh-CN" altLang="en-US" i="0">
                              <a:latin typeface="Cambria Math" panose="02040503050406030204" pitchFamily="18" charset="0"/>
                            </a:rPr>
                            <m:t> </m:t>
                          </m:r>
                          <m:r>
                            <a:rPr lang="zh-CN" altLang="en-US" i="1">
                              <a:latin typeface="Cambria Math" panose="02040503050406030204" pitchFamily="18" charset="0"/>
                            </a:rPr>
                            <m:t>𝑖𝑛</m:t>
                          </m:r>
                          <m:r>
                            <a:rPr lang="zh-CN" altLang="en-US" i="0">
                              <a:latin typeface="Cambria Math" panose="02040503050406030204" pitchFamily="18" charset="0"/>
                            </a:rPr>
                            <m:t> </m:t>
                          </m:r>
                          <m:r>
                            <a:rPr lang="en-US" altLang="zh-CN" b="0" i="1" smtClean="0">
                              <a:latin typeface="Cambria Math" panose="02040503050406030204" pitchFamily="18" charset="0"/>
                            </a:rPr>
                            <m:t>[0,1]</m:t>
                          </m:r>
                        </m:e>
                      </m:d>
                    </m:oMath>
                  </m:oMathPara>
                </a14:m>
                <a:endParaRPr lang="zh-CN" altLang="en-US" dirty="0"/>
              </a:p>
            </p:txBody>
          </p:sp>
        </mc:Choice>
        <mc:Fallback xmlns="">
          <p:sp>
            <p:nvSpPr>
              <p:cNvPr id="9" name="文本框 8">
                <a:extLst>
                  <a:ext uri="{FF2B5EF4-FFF2-40B4-BE49-F238E27FC236}">
                    <a16:creationId xmlns:a16="http://schemas.microsoft.com/office/drawing/2014/main" id="{0DFC42C3-D581-7ED4-80EA-37ED827173FE}"/>
                  </a:ext>
                </a:extLst>
              </p:cNvPr>
              <p:cNvSpPr txBox="1">
                <a:spLocks noRot="1" noChangeAspect="1" noMove="1" noResize="1" noEditPoints="1" noAdjustHandles="1" noChangeArrowheads="1" noChangeShapeType="1" noTextEdit="1"/>
              </p:cNvSpPr>
              <p:nvPr/>
            </p:nvSpPr>
            <p:spPr>
              <a:xfrm>
                <a:off x="6044525" y="5348277"/>
                <a:ext cx="6005956" cy="848566"/>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8428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strips(downLeft)">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strips(downLeft)">
                                      <p:cBhvr>
                                        <p:cTn id="20" dur="500"/>
                                        <p:tgtEl>
                                          <p:spTgt spid="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strips(downLeft)">
                                      <p:cBhvr>
                                        <p:cTn id="25"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、线性回归</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952523" y="1420811"/>
            <a:ext cx="5073225" cy="471156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实现及参数：</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对于简单线性回归，本小节采用两种实现方法：①正规方程法求解系数。②机器学习库</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scikit-learn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（简称</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sklearn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）进行回归。</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正规方程法（最小二乘法）</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通常可以将输入样本看作一个特征矩阵</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，行代表样本，列代表特征；要求解的参数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可以看做一个列向量；标签</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也可以看做一个列向量。此时可以将目标损失函数看做矩阵之间的运算。</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有了矩阵形式的代价函数后，我们可以通过求极值点偏导数为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来寻找最优解。</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经过一系列数学变换，可以得到求解</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的最终公式，这一过程较为复杂，不是本书介绍重点，故省略。</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6" name="图片 5">
            <a:extLst>
              <a:ext uri="{FF2B5EF4-FFF2-40B4-BE49-F238E27FC236}">
                <a16:creationId xmlns:a16="http://schemas.microsoft.com/office/drawing/2014/main" id="{8457F17F-76D1-825F-0426-00983449F82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0133" y="1128924"/>
            <a:ext cx="5074559" cy="2472221"/>
          </a:xfrm>
          <a:prstGeom prst="rect">
            <a:avLst/>
          </a:prstGeom>
          <a:noFill/>
          <a:ln>
            <a:noFill/>
          </a:ln>
        </p:spPr>
      </p:pic>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A9E4BFE8-19D0-0644-B488-6F251F2B2D27}"/>
                  </a:ext>
                </a:extLst>
              </p:cNvPr>
              <p:cNvSpPr txBox="1"/>
              <p:nvPr/>
            </p:nvSpPr>
            <p:spPr>
              <a:xfrm>
                <a:off x="7240806" y="4016792"/>
                <a:ext cx="3613212" cy="64831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zh-CN" altLang="en-US" i="1" smtClean="0">
                              <a:solidFill>
                                <a:srgbClr val="836967"/>
                              </a:solidFill>
                              <a:latin typeface="Cambria Math" panose="02040503050406030204" pitchFamily="18" charset="0"/>
                            </a:rPr>
                          </m:ctrlPr>
                        </m:fPr>
                        <m:num>
                          <m:sSup>
                            <m:sSupPr>
                              <m:ctrlPr>
                                <a:rPr lang="zh-CN" altLang="en-US" i="1">
                                  <a:solidFill>
                                    <a:srgbClr val="836967"/>
                                  </a:solidFill>
                                  <a:latin typeface="Cambria Math" panose="02040503050406030204" pitchFamily="18" charset="0"/>
                                </a:rPr>
                              </m:ctrlPr>
                            </m:sSupPr>
                            <m:e>
                              <m:r>
                                <a:rPr lang="zh-CN" altLang="en-US">
                                  <a:latin typeface="Cambria Math" panose="02040503050406030204" pitchFamily="18" charset="0"/>
                                </a:rPr>
                                <m:t>𝜕</m:t>
                              </m:r>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𝑦</m:t>
                                  </m:r>
                                  <m:r>
                                    <a:rPr lang="zh-CN" altLang="en-US" i="0">
                                      <a:latin typeface="Cambria Math" panose="02040503050406030204" pitchFamily="18" charset="0"/>
                                    </a:rPr>
                                    <m:t>−</m:t>
                                  </m:r>
                                  <m:r>
                                    <a:rPr lang="zh-CN" altLang="en-US" i="1">
                                      <a:latin typeface="Cambria Math" panose="02040503050406030204" pitchFamily="18" charset="0"/>
                                    </a:rPr>
                                    <m:t>𝑋𝑤</m:t>
                                  </m:r>
                                </m:e>
                              </m:d>
                            </m:e>
                            <m:sup>
                              <m:r>
                                <a:rPr lang="zh-CN" altLang="en-US" i="1">
                                  <a:latin typeface="Cambria Math" panose="02040503050406030204" pitchFamily="18" charset="0"/>
                                </a:rPr>
                                <m:t>𝑇</m:t>
                              </m:r>
                            </m:sup>
                          </m:sSup>
                          <m:d>
                            <m:dPr>
                              <m:ctrlPr>
                                <a:rPr lang="zh-CN" altLang="en-US" i="1">
                                  <a:latin typeface="Cambria Math" panose="02040503050406030204" pitchFamily="18" charset="0"/>
                                </a:rPr>
                              </m:ctrlPr>
                            </m:dPr>
                            <m:e>
                              <m:r>
                                <a:rPr lang="zh-CN" altLang="en-US" i="1">
                                  <a:latin typeface="Cambria Math" panose="02040503050406030204" pitchFamily="18" charset="0"/>
                                </a:rPr>
                                <m:t>𝑦</m:t>
                              </m:r>
                              <m:r>
                                <a:rPr lang="zh-CN" altLang="en-US" i="0">
                                  <a:latin typeface="Cambria Math" panose="02040503050406030204" pitchFamily="18" charset="0"/>
                                </a:rPr>
                                <m:t>−</m:t>
                              </m:r>
                              <m:r>
                                <a:rPr lang="zh-CN" altLang="en-US" i="1">
                                  <a:latin typeface="Cambria Math" panose="02040503050406030204" pitchFamily="18" charset="0"/>
                                </a:rPr>
                                <m:t>𝑋𝑤</m:t>
                              </m:r>
                            </m:e>
                          </m:d>
                        </m:num>
                        <m:den>
                          <m:r>
                            <a:rPr lang="zh-CN" altLang="en-US" i="0">
                              <a:latin typeface="Cambria Math" panose="02040503050406030204" pitchFamily="18" charset="0"/>
                            </a:rPr>
                            <m:t>𝜕</m:t>
                          </m:r>
                          <m:r>
                            <a:rPr lang="zh-CN" altLang="en-US" i="1">
                              <a:latin typeface="Cambria Math" panose="02040503050406030204" pitchFamily="18" charset="0"/>
                            </a:rPr>
                            <m:t>𝑤</m:t>
                          </m:r>
                        </m:den>
                      </m:f>
                      <m:r>
                        <a:rPr lang="zh-CN" altLang="en-US" i="0">
                          <a:latin typeface="Cambria Math" panose="02040503050406030204" pitchFamily="18" charset="0"/>
                        </a:rPr>
                        <m:t>=0</m:t>
                      </m:r>
                    </m:oMath>
                  </m:oMathPara>
                </a14:m>
                <a:endParaRPr lang="zh-CN" altLang="en-US" dirty="0"/>
              </a:p>
            </p:txBody>
          </p:sp>
        </mc:Choice>
        <mc:Fallback xmlns="">
          <p:sp>
            <p:nvSpPr>
              <p:cNvPr id="10" name="文本框 9">
                <a:extLst>
                  <a:ext uri="{FF2B5EF4-FFF2-40B4-BE49-F238E27FC236}">
                    <a16:creationId xmlns:a16="http://schemas.microsoft.com/office/drawing/2014/main" id="{A9E4BFE8-19D0-0644-B488-6F251F2B2D27}"/>
                  </a:ext>
                </a:extLst>
              </p:cNvPr>
              <p:cNvSpPr txBox="1">
                <a:spLocks noRot="1" noChangeAspect="1" noMove="1" noResize="1" noEditPoints="1" noAdjustHandles="1" noChangeArrowheads="1" noChangeShapeType="1" noTextEdit="1"/>
              </p:cNvSpPr>
              <p:nvPr/>
            </p:nvSpPr>
            <p:spPr>
              <a:xfrm>
                <a:off x="7240806" y="4016792"/>
                <a:ext cx="3613212" cy="648319"/>
              </a:xfrm>
              <a:prstGeom prst="rect">
                <a:avLst/>
              </a:prstGeom>
              <a:blipFill>
                <a:blip r:embed="rId3"/>
                <a:stretch>
                  <a:fillRect/>
                </a:stretch>
              </a:blipFill>
            </p:spPr>
            <p:txBody>
              <a:bodyPr/>
              <a:lstStyle/>
              <a:p>
                <a:r>
                  <a:rPr lang="zh-CN" altLang="en-US">
                    <a:noFill/>
                  </a:rPr>
                  <a:t> </a:t>
                </a:r>
              </a:p>
            </p:txBody>
          </p:sp>
        </mc:Fallback>
      </mc:AlternateContent>
      <p:pic>
        <p:nvPicPr>
          <p:cNvPr id="11" name="图片 10">
            <a:extLst>
              <a:ext uri="{FF2B5EF4-FFF2-40B4-BE49-F238E27FC236}">
                <a16:creationId xmlns:a16="http://schemas.microsoft.com/office/drawing/2014/main" id="{9EFC45AE-2634-C371-5296-813C0C58231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0798" y="5080758"/>
            <a:ext cx="2873228" cy="648318"/>
          </a:xfrm>
          <a:prstGeom prst="rect">
            <a:avLst/>
          </a:prstGeom>
          <a:noFill/>
          <a:ln>
            <a:noFill/>
          </a:ln>
        </p:spPr>
      </p:pic>
    </p:spTree>
    <p:extLst>
      <p:ext uri="{BB962C8B-B14F-4D97-AF65-F5344CB8AC3E}">
        <p14:creationId xmlns:p14="http://schemas.microsoft.com/office/powerpoint/2010/main" val="332297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2</a:t>
            </a:r>
            <a:r>
              <a:rPr lang="zh-CN" altLang="en-US" dirty="0"/>
              <a:t>、线性回归</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952523" y="1420811"/>
            <a:ext cx="9993644" cy="471156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实现及参数：</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使用</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sklearn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库进行线性回归</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除了手动求解之外，我们可以直接使用</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sklearn</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库中</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linear_model</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LinearRegression</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类来进行线性回归。该类一共有四个参数：①</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fit_intercept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bool</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，默认为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True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。决定是否对训练数据进行中心化。②</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normalize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bool</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，默认为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False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。决定是否对数据进行归一化处理。③</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copy_X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bool</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，默认为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True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。决定是否对</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复制。如果选择</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False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，则直接对原数据进行覆盖；如果选择</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True</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，则复制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。即经过中心化，归一化后，是否把新数据覆盖到原数据上。④</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n_jobs</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int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，默认为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。决定计算时设置的任务个数（</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number of jobs</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）。如果选择</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则代表使用所有的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CPU</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235291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、多元线性回归</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 Placeholder 4">
            <a:extLst>
              <a:ext uri="{FF2B5EF4-FFF2-40B4-BE49-F238E27FC236}">
                <a16:creationId xmlns:a16="http://schemas.microsoft.com/office/drawing/2014/main" id="{9849C708-3B98-4EFB-E04D-9200D8722D31}"/>
              </a:ext>
            </a:extLst>
          </p:cNvPr>
          <p:cNvSpPr txBox="1"/>
          <p:nvPr/>
        </p:nvSpPr>
        <p:spPr>
          <a:xfrm>
            <a:off x="584273" y="1420811"/>
            <a:ext cx="11023454" cy="471156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大家需要区分于多项式回归，多元线性回归是指可以有多个特征，但每个特征都为一次方项，而多项式回归每个特征都可以有多项，而且每项可以为多次方，其也可以看作是线性回归的一种。</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针对多元线性回归，我们假设</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为因变量，其受到</a:t>
            </a:r>
            <a:r>
              <a:rPr lang="en-US" altLang="zh-CN" sz="1600" i="1" dirty="0">
                <a:latin typeface="Times New Roman" panose="02020603050405020304" pitchFamily="18" charset="0"/>
                <a:cs typeface="Times New Roman" panose="02020603050405020304" pitchFamily="18" charset="0"/>
              </a:rPr>
              <a:t>x</a:t>
            </a:r>
            <a:r>
              <a:rPr lang="en-US" altLang="zh-CN" sz="1600" i="1" baseline="-25000" dirty="0">
                <a:latin typeface="Times New Roman" panose="02020603050405020304" pitchFamily="18" charset="0"/>
                <a:cs typeface="Times New Roman" panose="02020603050405020304" pitchFamily="18" charset="0"/>
              </a:rPr>
              <a:t>1</a:t>
            </a:r>
            <a:r>
              <a:rPr lang="zh-CN" altLang="zh-CN" sz="1600" dirty="0">
                <a:latin typeface="Times New Roman" panose="02020603050405020304" pitchFamily="18" charset="0"/>
                <a:cs typeface="Times New Roman" panose="02020603050405020304" pitchFamily="18" charset="0"/>
              </a:rPr>
              <a:t>、</a:t>
            </a:r>
            <a:r>
              <a:rPr lang="en-US" altLang="zh-CN" sz="1600" i="1" dirty="0">
                <a:latin typeface="Times New Roman" panose="02020603050405020304" pitchFamily="18" charset="0"/>
                <a:cs typeface="Times New Roman" panose="02020603050405020304" pitchFamily="18" charset="0"/>
              </a:rPr>
              <a:t>x</a:t>
            </a:r>
            <a:r>
              <a:rPr lang="en-US" altLang="zh-CN" sz="1600" i="1" baseline="-25000" dirty="0">
                <a:latin typeface="Times New Roman" panose="02020603050405020304" pitchFamily="18" charset="0"/>
                <a:cs typeface="Times New Roman" panose="02020603050405020304" pitchFamily="18" charset="0"/>
              </a:rPr>
              <a:t>2</a:t>
            </a:r>
            <a:r>
              <a:rPr lang="en-US" altLang="zh-CN" sz="1600" dirty="0">
                <a:latin typeface="Times New Roman" panose="02020603050405020304" pitchFamily="18" charset="0"/>
                <a:cs typeface="Times New Roman" panose="02020603050405020304" pitchFamily="18" charset="0"/>
              </a:rPr>
              <a:t>… … </a:t>
            </a:r>
            <a:r>
              <a:rPr lang="en-US" altLang="zh-CN" sz="1600" i="1" dirty="0" err="1">
                <a:latin typeface="Times New Roman" panose="02020603050405020304" pitchFamily="18" charset="0"/>
                <a:cs typeface="Times New Roman" panose="02020603050405020304" pitchFamily="18" charset="0"/>
              </a:rPr>
              <a:t>x</a:t>
            </a:r>
            <a:r>
              <a:rPr lang="en-US" altLang="zh-CN" sz="1600" i="1" baseline="-25000" dirty="0" err="1">
                <a:latin typeface="Times New Roman" panose="02020603050405020304" pitchFamily="18" charset="0"/>
                <a:cs typeface="Times New Roman" panose="02020603050405020304" pitchFamily="18" charset="0"/>
              </a:rPr>
              <a:t>m</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个自变量的影响，它们之间的关系可以配置一个线性回归方程。其中</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w0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为常数项。</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针对多项式回归，同样可以配置一个多项式方程，由于多项式方程比较复杂，这里用一元</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次多项式举例，其方程如下所示。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由于多项式变量之间并不是直线关系，而是曲线关系，所以需要通过变量变换的方法，来用多元线性函数的回归方法解决多项式回归问题。对于一元</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次多项式回归，令</a:t>
            </a:r>
            <a:r>
              <a:rPr lang="en-US" altLang="zh-CN" sz="1600" i="1" dirty="0">
                <a:latin typeface="Times New Roman" panose="02020603050405020304" pitchFamily="18" charset="0"/>
                <a:cs typeface="Times New Roman" panose="02020603050405020304" pitchFamily="18" charset="0"/>
              </a:rPr>
              <a:t>x</a:t>
            </a:r>
            <a:r>
              <a:rPr lang="en-US" altLang="zh-CN" sz="1600" i="1" baseline="-25000" dirty="0">
                <a:latin typeface="Times New Roman" panose="02020603050405020304" pitchFamily="18" charset="0"/>
                <a:cs typeface="Times New Roman" panose="02020603050405020304" pitchFamily="18" charset="0"/>
              </a:rPr>
              <a:t>1</a:t>
            </a:r>
            <a:r>
              <a:rPr lang="en-US" altLang="zh-CN" sz="1600" i="1" dirty="0">
                <a:latin typeface="Times New Roman" panose="02020603050405020304" pitchFamily="18" charset="0"/>
                <a:cs typeface="Times New Roman" panose="02020603050405020304" pitchFamily="18" charset="0"/>
              </a:rPr>
              <a:t>=x</a:t>
            </a:r>
            <a:r>
              <a:rPr lang="en-US" altLang="zh-CN" sz="1600" dirty="0">
                <a:latin typeface="Times New Roman" panose="02020603050405020304" pitchFamily="18" charset="0"/>
                <a:cs typeface="Times New Roman" panose="02020603050405020304" pitchFamily="18" charset="0"/>
              </a:rPr>
              <a:t>, </a:t>
            </a:r>
            <a:r>
              <a:rPr lang="en-US" altLang="zh-CN" sz="1600" i="1" dirty="0">
                <a:latin typeface="Times New Roman" panose="02020603050405020304" pitchFamily="18" charset="0"/>
                <a:cs typeface="Times New Roman" panose="02020603050405020304" pitchFamily="18" charset="0"/>
              </a:rPr>
              <a:t>x</a:t>
            </a:r>
            <a:r>
              <a:rPr lang="en-US" altLang="zh-CN" sz="1600" i="1" baseline="-25000" dirty="0">
                <a:latin typeface="Times New Roman" panose="02020603050405020304" pitchFamily="18" charset="0"/>
                <a:cs typeface="Times New Roman" panose="02020603050405020304" pitchFamily="18" charset="0"/>
              </a:rPr>
              <a:t>2</a:t>
            </a:r>
            <a:r>
              <a:rPr lang="en-US" altLang="zh-CN" sz="1600" i="1" dirty="0">
                <a:latin typeface="Times New Roman" panose="02020603050405020304" pitchFamily="18" charset="0"/>
                <a:cs typeface="Times New Roman" panose="02020603050405020304" pitchFamily="18" charset="0"/>
              </a:rPr>
              <a:t>=x</a:t>
            </a:r>
            <a:r>
              <a:rPr lang="en-US" altLang="zh-CN" sz="1600" i="1" baseline="30000" dirty="0">
                <a:latin typeface="Times New Roman" panose="02020603050405020304" pitchFamily="18" charset="0"/>
                <a:cs typeface="Times New Roman" panose="02020603050405020304" pitchFamily="18" charset="0"/>
              </a:rPr>
              <a:t>2</a:t>
            </a:r>
            <a:r>
              <a:rPr lang="en-US" altLang="zh-CN" sz="1600" dirty="0">
                <a:latin typeface="Times New Roman" panose="02020603050405020304" pitchFamily="18" charset="0"/>
                <a:cs typeface="Times New Roman" panose="02020603050405020304" pitchFamily="18" charset="0"/>
              </a:rPr>
              <a:t>, … … </a:t>
            </a:r>
            <a:r>
              <a:rPr lang="en-US" altLang="zh-CN" sz="1600" i="1" dirty="0" err="1">
                <a:latin typeface="Times New Roman" panose="02020603050405020304" pitchFamily="18" charset="0"/>
                <a:cs typeface="Times New Roman" panose="02020603050405020304" pitchFamily="18" charset="0"/>
              </a:rPr>
              <a:t>x</a:t>
            </a:r>
            <a:r>
              <a:rPr lang="en-US" altLang="zh-CN" sz="1600" i="1" baseline="-25000" dirty="0" err="1">
                <a:latin typeface="Times New Roman" panose="02020603050405020304" pitchFamily="18" charset="0"/>
                <a:cs typeface="Times New Roman" panose="02020603050405020304" pitchFamily="18" charset="0"/>
              </a:rPr>
              <a:t>m</a:t>
            </a:r>
            <a:r>
              <a:rPr lang="en-US" altLang="zh-CN" sz="1600" i="1" dirty="0">
                <a:latin typeface="Times New Roman" panose="02020603050405020304" pitchFamily="18" charset="0"/>
                <a:cs typeface="Times New Roman" panose="02020603050405020304" pitchFamily="18" charset="0"/>
              </a:rPr>
              <a:t>=</a:t>
            </a:r>
            <a:r>
              <a:rPr lang="en-US" altLang="zh-CN" sz="1600" i="1" dirty="0" err="1">
                <a:latin typeface="Times New Roman" panose="02020603050405020304" pitchFamily="18" charset="0"/>
                <a:cs typeface="Times New Roman" panose="02020603050405020304" pitchFamily="18" charset="0"/>
              </a:rPr>
              <a:t>x</a:t>
            </a:r>
            <a:r>
              <a:rPr lang="en-US" altLang="zh-CN" sz="1600" i="1" baseline="30000" dirty="0" err="1">
                <a:latin typeface="Times New Roman" panose="02020603050405020304" pitchFamily="18" charset="0"/>
                <a:cs typeface="Times New Roman" panose="02020603050405020304" pitchFamily="18" charset="0"/>
              </a:rPr>
              <a:t>m</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，则可转化为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m</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元线性回归方程。</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多项式回归的最大优点就是可以通过增加</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的高次项来拟合曲线，以此处理相当一类非线性问题，在回归分析中占有重要的地位。</a:t>
            </a:r>
          </a:p>
        </p:txBody>
      </p:sp>
      <mc:AlternateContent xmlns:mc="http://schemas.openxmlformats.org/markup-compatibility/2006" xmlns:a14="http://schemas.microsoft.com/office/drawing/2010/main">
        <mc:Choice Requires="a14">
          <p:sp>
            <p:nvSpPr>
              <p:cNvPr id="6" name="文本框 5">
                <a:extLst>
                  <a:ext uri="{FF2B5EF4-FFF2-40B4-BE49-F238E27FC236}">
                    <a16:creationId xmlns:a16="http://schemas.microsoft.com/office/drawing/2014/main" id="{5D83EEC6-351A-B23C-3A64-9664D621BA03}"/>
                  </a:ext>
                </a:extLst>
              </p:cNvPr>
              <p:cNvSpPr txBox="1"/>
              <p:nvPr/>
            </p:nvSpPr>
            <p:spPr>
              <a:xfrm>
                <a:off x="3033204" y="2971345"/>
                <a:ext cx="6125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h</m:t>
                          </m:r>
                          <m:r>
                            <a:rPr lang="zh-CN" altLang="en-US" i="0">
                              <a:latin typeface="Cambria Math" panose="02040503050406030204" pitchFamily="18" charset="0"/>
                            </a:rPr>
                            <m:t>=</m:t>
                          </m:r>
                          <m:r>
                            <a:rPr lang="zh-CN" altLang="en-US" i="1">
                              <a:latin typeface="Cambria Math" panose="02040503050406030204" pitchFamily="18" charset="0"/>
                            </a:rPr>
                            <m:t>𝑤</m:t>
                          </m:r>
                        </m:e>
                        <m:sub>
                          <m:r>
                            <a:rPr lang="zh-CN" altLang="en-US" i="0">
                              <a:latin typeface="Cambria Math" panose="02040503050406030204" pitchFamily="18" charset="0"/>
                            </a:rPr>
                            <m:t>0</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1</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0">
                              <a:latin typeface="Cambria Math" panose="02040503050406030204" pitchFamily="18" charset="0"/>
                            </a:rPr>
                            <m:t>1</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2</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0">
                              <a:latin typeface="Cambria Math" panose="02040503050406030204" pitchFamily="18" charset="0"/>
                            </a:rPr>
                            <m:t>2</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𝑚</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𝑚</m:t>
                          </m:r>
                        </m:sub>
                      </m:sSub>
                    </m:oMath>
                  </m:oMathPara>
                </a14:m>
                <a:endParaRPr lang="zh-CN" altLang="en-US" dirty="0"/>
              </a:p>
            </p:txBody>
          </p:sp>
        </mc:Choice>
        <mc:Fallback xmlns="">
          <p:sp>
            <p:nvSpPr>
              <p:cNvPr id="6" name="文本框 5">
                <a:extLst>
                  <a:ext uri="{FF2B5EF4-FFF2-40B4-BE49-F238E27FC236}">
                    <a16:creationId xmlns:a16="http://schemas.microsoft.com/office/drawing/2014/main" id="{5D83EEC6-351A-B23C-3A64-9664D621BA03}"/>
                  </a:ext>
                </a:extLst>
              </p:cNvPr>
              <p:cNvSpPr txBox="1">
                <a:spLocks noRot="1" noChangeAspect="1" noMove="1" noResize="1" noEditPoints="1" noAdjustHandles="1" noChangeArrowheads="1" noChangeShapeType="1" noTextEdit="1"/>
              </p:cNvSpPr>
              <p:nvPr/>
            </p:nvSpPr>
            <p:spPr>
              <a:xfrm>
                <a:off x="3033204" y="2971345"/>
                <a:ext cx="6125592" cy="369332"/>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a:extLst>
                  <a:ext uri="{FF2B5EF4-FFF2-40B4-BE49-F238E27FC236}">
                    <a16:creationId xmlns:a16="http://schemas.microsoft.com/office/drawing/2014/main" id="{683E57F3-6B0A-6FED-486B-2BB795816C9B}"/>
                  </a:ext>
                </a:extLst>
              </p:cNvPr>
              <p:cNvSpPr txBox="1"/>
              <p:nvPr/>
            </p:nvSpPr>
            <p:spPr>
              <a:xfrm>
                <a:off x="3033204" y="4176299"/>
                <a:ext cx="6125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h</m:t>
                      </m:r>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0</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1</m:t>
                          </m:r>
                        </m:sub>
                      </m:sSub>
                      <m:r>
                        <a:rPr lang="zh-CN" altLang="en-US" i="1">
                          <a:latin typeface="Cambria Math" panose="02040503050406030204" pitchFamily="18" charset="0"/>
                        </a:rPr>
                        <m:t>𝑥</m:t>
                      </m:r>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2</m:t>
                          </m:r>
                        </m:sub>
                      </m:sSub>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𝑥</m:t>
                          </m:r>
                        </m:e>
                        <m:sup>
                          <m:r>
                            <a:rPr lang="zh-CN" altLang="en-US" i="0">
                              <a:latin typeface="Cambria Math" panose="02040503050406030204" pitchFamily="18" charset="0"/>
                            </a:rPr>
                            <m:t>2</m:t>
                          </m:r>
                        </m:sup>
                      </m:sSup>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𝑚</m:t>
                          </m:r>
                        </m:sub>
                      </m:sSub>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𝑥</m:t>
                          </m:r>
                        </m:e>
                        <m:sup>
                          <m:r>
                            <a:rPr lang="zh-CN" altLang="en-US" i="1">
                              <a:latin typeface="Cambria Math" panose="02040503050406030204" pitchFamily="18" charset="0"/>
                            </a:rPr>
                            <m:t>𝑚</m:t>
                          </m:r>
                        </m:sup>
                      </m:sSup>
                    </m:oMath>
                  </m:oMathPara>
                </a14:m>
                <a:endParaRPr lang="zh-CN" altLang="en-US" dirty="0"/>
              </a:p>
            </p:txBody>
          </p:sp>
        </mc:Choice>
        <mc:Fallback xmlns="">
          <p:sp>
            <p:nvSpPr>
              <p:cNvPr id="8" name="文本框 7">
                <a:extLst>
                  <a:ext uri="{FF2B5EF4-FFF2-40B4-BE49-F238E27FC236}">
                    <a16:creationId xmlns:a16="http://schemas.microsoft.com/office/drawing/2014/main" id="{683E57F3-6B0A-6FED-486B-2BB795816C9B}"/>
                  </a:ext>
                </a:extLst>
              </p:cNvPr>
              <p:cNvSpPr txBox="1">
                <a:spLocks noRot="1" noChangeAspect="1" noMove="1" noResize="1" noEditPoints="1" noAdjustHandles="1" noChangeArrowheads="1" noChangeShapeType="1" noTextEdit="1"/>
              </p:cNvSpPr>
              <p:nvPr/>
            </p:nvSpPr>
            <p:spPr>
              <a:xfrm>
                <a:off x="3033204" y="4176299"/>
                <a:ext cx="6125592" cy="369332"/>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6CB9680B-1FA0-AF45-79D6-920A46993153}"/>
                  </a:ext>
                </a:extLst>
              </p:cNvPr>
              <p:cNvSpPr txBox="1"/>
              <p:nvPr/>
            </p:nvSpPr>
            <p:spPr>
              <a:xfrm>
                <a:off x="3033204" y="5437189"/>
                <a:ext cx="612559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h</m:t>
                      </m:r>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0</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1</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0">
                              <a:latin typeface="Cambria Math" panose="02040503050406030204" pitchFamily="18" charset="0"/>
                            </a:rPr>
                            <m:t>1</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2</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0">
                              <a:latin typeface="Cambria Math" panose="02040503050406030204" pitchFamily="18" charset="0"/>
                            </a:rPr>
                            <m:t>2</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𝑚</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𝑥</m:t>
                          </m:r>
                        </m:e>
                        <m:sub>
                          <m:r>
                            <a:rPr lang="zh-CN" altLang="en-US" i="1">
                              <a:latin typeface="Cambria Math" panose="02040503050406030204" pitchFamily="18" charset="0"/>
                            </a:rPr>
                            <m:t>𝑚</m:t>
                          </m:r>
                        </m:sub>
                      </m:sSub>
                    </m:oMath>
                  </m:oMathPara>
                </a14:m>
                <a:endParaRPr lang="zh-CN" altLang="en-US" dirty="0"/>
              </a:p>
            </p:txBody>
          </p:sp>
        </mc:Choice>
        <mc:Fallback xmlns="">
          <p:sp>
            <p:nvSpPr>
              <p:cNvPr id="10" name="文本框 9">
                <a:extLst>
                  <a:ext uri="{FF2B5EF4-FFF2-40B4-BE49-F238E27FC236}">
                    <a16:creationId xmlns:a16="http://schemas.microsoft.com/office/drawing/2014/main" id="{6CB9680B-1FA0-AF45-79D6-920A46993153}"/>
                  </a:ext>
                </a:extLst>
              </p:cNvPr>
              <p:cNvSpPr txBox="1">
                <a:spLocks noRot="1" noChangeAspect="1" noMove="1" noResize="1" noEditPoints="1" noAdjustHandles="1" noChangeArrowheads="1" noChangeShapeType="1" noTextEdit="1"/>
              </p:cNvSpPr>
              <p:nvPr/>
            </p:nvSpPr>
            <p:spPr>
              <a:xfrm>
                <a:off x="3033204" y="5437189"/>
                <a:ext cx="6125592" cy="369332"/>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7385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Left)">
                                      <p:cBhvr>
                                        <p:cTn id="10" dur="500"/>
                                        <p:tgtEl>
                                          <p:spTgt spid="4">
                                            <p:txEl>
                                              <p:pRg st="0" end="0"/>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strips(downLeft)">
                                      <p:cBhvr>
                                        <p:cTn id="13" dur="500"/>
                                        <p:tgtEl>
                                          <p:spTgt spid="4">
                                            <p:txEl>
                                              <p:pRg st="1" end="1"/>
                                            </p:txEl>
                                          </p:spTgt>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strips(downLeft)">
                                      <p:cBhvr>
                                        <p:cTn id="16" dur="500"/>
                                        <p:tgtEl>
                                          <p:spTgt spid="4">
                                            <p:txEl>
                                              <p:pRg st="3" end="3"/>
                                            </p:txEl>
                                          </p:spTgt>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strips(downLeft)">
                                      <p:cBhvr>
                                        <p:cTn id="19" dur="500"/>
                                        <p:tgtEl>
                                          <p:spTgt spid="4">
                                            <p:txEl>
                                              <p:pRg st="5" end="5"/>
                                            </p:txEl>
                                          </p:spTgt>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strips(downLeft)">
                                      <p:cBhvr>
                                        <p:cTn id="2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3</a:t>
            </a:r>
            <a:r>
              <a:rPr lang="zh-CN" altLang="en-US" dirty="0"/>
              <a:t>、多元线性回归</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584273" y="1420811"/>
            <a:ext cx="11023454" cy="4711563"/>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对于多元线性回归我们依然使用均方误差来作为代价函数，使用梯度下降的形式来寻求最优解。其目标代价函数如下所示。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我们的目标和单变量线性回归问题中一样，要找出使代价函数最小的一系列参数。以批量梯度下降的公式为例，每次更新参数的的公式如下所示。</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一般有两种多元线性回归实现方法：</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①使用</a:t>
            </a:r>
            <a:r>
              <a:rPr lang="en-US" altLang="zh-CN" sz="1600" dirty="0" err="1">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LinearRegression</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来进行多元线性回归。</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②使用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TensorFlow2.3</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的低阶</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API</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来手动实现线性回归。</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74E75A38-1D2B-4137-6B21-3C3930266632}"/>
                  </a:ext>
                </a:extLst>
              </p:cNvPr>
              <p:cNvSpPr txBox="1"/>
              <p:nvPr/>
            </p:nvSpPr>
            <p:spPr>
              <a:xfrm>
                <a:off x="3033204" y="1855309"/>
                <a:ext cx="6125592"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𝐽</m:t>
                      </m:r>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0</m:t>
                              </m:r>
                            </m:sub>
                          </m:sSub>
                          <m:r>
                            <a:rPr lang="zh-CN" altLang="en-US" i="0">
                              <a:latin typeface="Cambria Math" panose="02040503050406030204" pitchFamily="18" charset="0"/>
                            </a:rPr>
                            <m:t>, </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0">
                                  <a:latin typeface="Cambria Math" panose="02040503050406030204" pitchFamily="18" charset="0"/>
                                </a:rPr>
                                <m:t>1</m:t>
                              </m:r>
                            </m:sub>
                          </m:sSub>
                          <m:r>
                            <a:rPr lang="zh-CN" altLang="en-US" i="0">
                              <a:latin typeface="Cambria Math" panose="02040503050406030204" pitchFamily="18" charset="0"/>
                            </a:rPr>
                            <m:t>… </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𝑛</m:t>
                              </m:r>
                            </m:sub>
                          </m:sSub>
                        </m:e>
                      </m:d>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
                            <a:rPr lang="zh-CN" altLang="en-US" i="0">
                              <a:latin typeface="Cambria Math" panose="02040503050406030204" pitchFamily="18" charset="0"/>
                            </a:rPr>
                            <m:t>2</m:t>
                          </m:r>
                          <m:r>
                            <a:rPr lang="zh-CN" altLang="en-US" i="1">
                              <a:latin typeface="Cambria Math" panose="02040503050406030204" pitchFamily="18" charset="0"/>
                            </a:rPr>
                            <m:t>𝑚</m:t>
                          </m:r>
                        </m:den>
                      </m:f>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𝑚</m:t>
                          </m:r>
                        </m:sup>
                        <m:e>
                          <m:sSup>
                            <m:sSupPr>
                              <m:ctrlPr>
                                <a:rPr lang="zh-CN" altLang="en-US" i="1">
                                  <a:solidFill>
                                    <a:srgbClr val="836967"/>
                                  </a:solidFill>
                                  <a:latin typeface="Cambria Math" panose="02040503050406030204" pitchFamily="18" charset="0"/>
                                </a:rPr>
                              </m:ctrlPr>
                            </m:sSupPr>
                            <m:e>
                              <m:d>
                                <m:dPr>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h</m:t>
                                      </m:r>
                                    </m:e>
                                    <m:sub>
                                      <m:r>
                                        <a:rPr lang="zh-CN" altLang="en-US" i="1">
                                          <a:latin typeface="Cambria Math" panose="02040503050406030204" pitchFamily="18" charset="0"/>
                                        </a:rPr>
                                        <m:t>𝑤</m:t>
                                      </m:r>
                                    </m:sub>
                                  </m:sSub>
                                  <m:d>
                                    <m:dPr>
                                      <m:ctrlPr>
                                        <a:rPr lang="zh-CN" altLang="en-US" i="1">
                                          <a:solidFill>
                                            <a:srgbClr val="836967"/>
                                          </a:solidFill>
                                          <a:latin typeface="Cambria Math" panose="02040503050406030204" pitchFamily="18" charset="0"/>
                                        </a:rPr>
                                      </m:ctrlPr>
                                    </m:dPr>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𝑥</m:t>
                                          </m:r>
                                        </m:e>
                                        <m:sup>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𝑖</m:t>
                                              </m:r>
                                            </m:e>
                                          </m:d>
                                        </m:sup>
                                      </m:sSup>
                                    </m:e>
                                  </m:d>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𝑦</m:t>
                                      </m:r>
                                    </m:e>
                                    <m:sup>
                                      <m:d>
                                        <m:dPr>
                                          <m:ctrlPr>
                                            <a:rPr lang="zh-CN" altLang="en-US" i="1">
                                              <a:latin typeface="Cambria Math" panose="02040503050406030204" pitchFamily="18" charset="0"/>
                                            </a:rPr>
                                          </m:ctrlPr>
                                        </m:dPr>
                                        <m:e>
                                          <m:r>
                                            <a:rPr lang="zh-CN" altLang="en-US" i="1">
                                              <a:latin typeface="Cambria Math" panose="02040503050406030204" pitchFamily="18" charset="0"/>
                                            </a:rPr>
                                            <m:t>𝑖</m:t>
                                          </m:r>
                                        </m:e>
                                      </m:d>
                                    </m:sup>
                                  </m:sSup>
                                </m:e>
                              </m:d>
                            </m:e>
                            <m:sup>
                              <m:r>
                                <a:rPr lang="zh-CN" altLang="en-US" i="0">
                                  <a:latin typeface="Cambria Math" panose="02040503050406030204" pitchFamily="18" charset="0"/>
                                </a:rPr>
                                <m:t>2</m:t>
                              </m:r>
                            </m:sup>
                          </m:sSup>
                        </m:e>
                      </m:nary>
                    </m:oMath>
                  </m:oMathPara>
                </a14:m>
                <a:endParaRPr lang="zh-CN" altLang="en-US" dirty="0"/>
              </a:p>
            </p:txBody>
          </p:sp>
        </mc:Choice>
        <mc:Fallback xmlns="">
          <p:sp>
            <p:nvSpPr>
              <p:cNvPr id="9" name="文本框 8">
                <a:extLst>
                  <a:ext uri="{FF2B5EF4-FFF2-40B4-BE49-F238E27FC236}">
                    <a16:creationId xmlns:a16="http://schemas.microsoft.com/office/drawing/2014/main" id="{74E75A38-1D2B-4137-6B21-3C3930266632}"/>
                  </a:ext>
                </a:extLst>
              </p:cNvPr>
              <p:cNvSpPr txBox="1">
                <a:spLocks noRot="1" noChangeAspect="1" noMove="1" noResize="1" noEditPoints="1" noAdjustHandles="1" noChangeArrowheads="1" noChangeShapeType="1" noTextEdit="1"/>
              </p:cNvSpPr>
              <p:nvPr/>
            </p:nvSpPr>
            <p:spPr>
              <a:xfrm>
                <a:off x="3033204" y="1855309"/>
                <a:ext cx="6125592" cy="848566"/>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a:extLst>
                  <a:ext uri="{FF2B5EF4-FFF2-40B4-BE49-F238E27FC236}">
                    <a16:creationId xmlns:a16="http://schemas.microsoft.com/office/drawing/2014/main" id="{6512F5E4-0C13-CFF7-BBA7-3A91A3150702}"/>
                  </a:ext>
                </a:extLst>
              </p:cNvPr>
              <p:cNvSpPr txBox="1"/>
              <p:nvPr/>
            </p:nvSpPr>
            <p:spPr>
              <a:xfrm>
                <a:off x="2243091" y="3569558"/>
                <a:ext cx="7705818" cy="84856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𝑗</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𝑗</m:t>
                          </m:r>
                        </m:sub>
                      </m:sSub>
                      <m:r>
                        <a:rPr lang="zh-CN" altLang="en-US" i="0">
                          <a:latin typeface="Cambria Math" panose="02040503050406030204" pitchFamily="18" charset="0"/>
                        </a:rPr>
                        <m:t>−</m:t>
                      </m:r>
                      <m:r>
                        <a:rPr lang="zh-CN" altLang="en-US" i="1">
                          <a:latin typeface="Cambria Math" panose="02040503050406030204" pitchFamily="18" charset="0"/>
                        </a:rPr>
                        <m:t>𝛼</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
                            <a:rPr lang="zh-CN" altLang="en-US" i="0">
                              <a:latin typeface="Cambria Math" panose="02040503050406030204" pitchFamily="18" charset="0"/>
                            </a:rPr>
                            <m:t>2</m:t>
                          </m:r>
                          <m:r>
                            <a:rPr lang="zh-CN" altLang="en-US" i="1">
                              <a:latin typeface="Cambria Math" panose="02040503050406030204" pitchFamily="18" charset="0"/>
                            </a:rPr>
                            <m:t>𝑚</m:t>
                          </m:r>
                        </m:den>
                      </m:f>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m:t>
                          </m:r>
                        </m:num>
                        <m:den>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𝑤</m:t>
                              </m:r>
                            </m:e>
                            <m:sub>
                              <m:r>
                                <a:rPr lang="zh-CN" altLang="en-US" i="1">
                                  <a:latin typeface="Cambria Math" panose="02040503050406030204" pitchFamily="18" charset="0"/>
                                </a:rPr>
                                <m:t>𝑗</m:t>
                              </m:r>
                            </m:sub>
                          </m:sSub>
                        </m:den>
                      </m:f>
                      <m:nary>
                        <m:naryPr>
                          <m:chr m:val="∑"/>
                          <m:limLoc m:val="undOvr"/>
                          <m:ctrlPr>
                            <a:rPr lang="zh-CN" altLang="en-US" i="1">
                              <a:latin typeface="Cambria Math" panose="02040503050406030204" pitchFamily="18" charset="0"/>
                            </a:rPr>
                          </m:ctrlPr>
                        </m:naryPr>
                        <m:sub>
                          <m:r>
                            <a:rPr lang="zh-CN" altLang="en-US" i="1">
                              <a:latin typeface="Cambria Math" panose="02040503050406030204" pitchFamily="18" charset="0"/>
                            </a:rPr>
                            <m:t>𝑖</m:t>
                          </m:r>
                          <m:r>
                            <a:rPr lang="zh-CN" altLang="en-US" i="0">
                              <a:latin typeface="Cambria Math" panose="02040503050406030204" pitchFamily="18" charset="0"/>
                            </a:rPr>
                            <m:t>=1</m:t>
                          </m:r>
                        </m:sub>
                        <m:sup>
                          <m:r>
                            <a:rPr lang="zh-CN" altLang="en-US" i="1">
                              <a:latin typeface="Cambria Math" panose="02040503050406030204" pitchFamily="18" charset="0"/>
                            </a:rPr>
                            <m:t>𝑚</m:t>
                          </m:r>
                        </m:sup>
                        <m:e>
                          <m:sSup>
                            <m:sSupPr>
                              <m:ctrlPr>
                                <a:rPr lang="zh-CN" altLang="en-US" i="1">
                                  <a:solidFill>
                                    <a:srgbClr val="836967"/>
                                  </a:solidFill>
                                  <a:latin typeface="Cambria Math" panose="02040503050406030204" pitchFamily="18" charset="0"/>
                                </a:rPr>
                              </m:ctrlPr>
                            </m:sSupPr>
                            <m:e>
                              <m:d>
                                <m:dPr>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h</m:t>
                                      </m:r>
                                    </m:e>
                                    <m:sub>
                                      <m:r>
                                        <a:rPr lang="zh-CN" altLang="en-US" i="1">
                                          <a:latin typeface="Cambria Math" panose="02040503050406030204" pitchFamily="18" charset="0"/>
                                        </a:rPr>
                                        <m:t>𝑤</m:t>
                                      </m:r>
                                    </m:sub>
                                  </m:sSub>
                                  <m:d>
                                    <m:dPr>
                                      <m:ctrlPr>
                                        <a:rPr lang="zh-CN" altLang="en-US" i="1">
                                          <a:solidFill>
                                            <a:srgbClr val="836967"/>
                                          </a:solidFill>
                                          <a:latin typeface="Cambria Math" panose="02040503050406030204" pitchFamily="18" charset="0"/>
                                        </a:rPr>
                                      </m:ctrlPr>
                                    </m:dPr>
                                    <m:e>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𝑥</m:t>
                                          </m:r>
                                        </m:e>
                                        <m:sup>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𝑖</m:t>
                                              </m:r>
                                            </m:e>
                                          </m:d>
                                        </m:sup>
                                      </m:sSup>
                                    </m:e>
                                  </m:d>
                                  <m:r>
                                    <a:rPr lang="zh-CN" altLang="en-US" i="0">
                                      <a:latin typeface="Cambria Math" panose="02040503050406030204" pitchFamily="18" charset="0"/>
                                    </a:rPr>
                                    <m:t>−</m:t>
                                  </m:r>
                                  <m:sSup>
                                    <m:sSupPr>
                                      <m:ctrlPr>
                                        <a:rPr lang="zh-CN" altLang="en-US" i="1">
                                          <a:solidFill>
                                            <a:srgbClr val="836967"/>
                                          </a:solidFill>
                                          <a:latin typeface="Cambria Math" panose="02040503050406030204" pitchFamily="18" charset="0"/>
                                        </a:rPr>
                                      </m:ctrlPr>
                                    </m:sSupPr>
                                    <m:e>
                                      <m:r>
                                        <a:rPr lang="zh-CN" altLang="en-US" i="1">
                                          <a:latin typeface="Cambria Math" panose="02040503050406030204" pitchFamily="18" charset="0"/>
                                        </a:rPr>
                                        <m:t>𝑦</m:t>
                                      </m:r>
                                    </m:e>
                                    <m:sup>
                                      <m:d>
                                        <m:dPr>
                                          <m:ctrlPr>
                                            <a:rPr lang="zh-CN" altLang="en-US" i="1">
                                              <a:solidFill>
                                                <a:srgbClr val="836967"/>
                                              </a:solidFill>
                                              <a:latin typeface="Cambria Math" panose="02040503050406030204" pitchFamily="18" charset="0"/>
                                            </a:rPr>
                                          </m:ctrlPr>
                                        </m:dPr>
                                        <m:e>
                                          <m:r>
                                            <a:rPr lang="zh-CN" altLang="en-US" i="1">
                                              <a:latin typeface="Cambria Math" panose="02040503050406030204" pitchFamily="18" charset="0"/>
                                            </a:rPr>
                                            <m:t>𝑖</m:t>
                                          </m:r>
                                        </m:e>
                                      </m:d>
                                    </m:sup>
                                  </m:sSup>
                                </m:e>
                              </m:d>
                            </m:e>
                            <m:sup>
                              <m:r>
                                <a:rPr lang="zh-CN" altLang="en-US" i="0">
                                  <a:latin typeface="Cambria Math" panose="02040503050406030204" pitchFamily="18" charset="0"/>
                                </a:rPr>
                                <m:t>2</m:t>
                              </m:r>
                            </m:sup>
                          </m:sSup>
                        </m:e>
                      </m:nary>
                      <m:r>
                        <a:rPr lang="zh-CN" altLang="en-US" i="0">
                          <a:latin typeface="Cambria Math" panose="02040503050406030204" pitchFamily="18" charset="0"/>
                        </a:rPr>
                        <m:t>    </m:t>
                      </m:r>
                      <m:d>
                        <m:dPr>
                          <m:ctrlPr>
                            <a:rPr lang="zh-CN" altLang="en-US" i="1">
                              <a:latin typeface="Cambria Math" panose="02040503050406030204" pitchFamily="18" charset="0"/>
                            </a:rPr>
                          </m:ctrlPr>
                        </m:dPr>
                        <m:e>
                          <m:r>
                            <a:rPr lang="zh-CN" altLang="en-US" i="1">
                              <a:latin typeface="Cambria Math" panose="02040503050406030204" pitchFamily="18" charset="0"/>
                            </a:rPr>
                            <m:t>𝑓𝑜𝑟</m:t>
                          </m:r>
                          <m:r>
                            <a:rPr lang="zh-CN" altLang="en-US" i="0">
                              <a:latin typeface="Cambria Math" panose="02040503050406030204" pitchFamily="18" charset="0"/>
                            </a:rPr>
                            <m:t> </m:t>
                          </m:r>
                          <m:r>
                            <a:rPr lang="zh-CN" altLang="en-US" i="1">
                              <a:latin typeface="Cambria Math" panose="02040503050406030204" pitchFamily="18" charset="0"/>
                            </a:rPr>
                            <m:t>𝑗</m:t>
                          </m:r>
                          <m:r>
                            <a:rPr lang="zh-CN" altLang="en-US" i="0">
                              <a:latin typeface="Cambria Math" panose="02040503050406030204" pitchFamily="18" charset="0"/>
                            </a:rPr>
                            <m:t> </m:t>
                          </m:r>
                          <m:r>
                            <a:rPr lang="zh-CN" altLang="en-US" i="1">
                              <a:latin typeface="Cambria Math" panose="02040503050406030204" pitchFamily="18" charset="0"/>
                            </a:rPr>
                            <m:t>𝑖𝑛</m:t>
                          </m:r>
                          <m:r>
                            <a:rPr lang="zh-CN" altLang="en-US" i="0">
                              <a:latin typeface="Cambria Math" panose="02040503050406030204" pitchFamily="18" charset="0"/>
                            </a:rPr>
                            <m:t> </m:t>
                          </m:r>
                          <m:d>
                            <m:dPr>
                              <m:begChr m:val="["/>
                              <m:endChr m:val="]"/>
                              <m:sepChr m:val=","/>
                              <m:ctrlPr>
                                <a:rPr lang="zh-CN" altLang="en-US" i="1">
                                  <a:latin typeface="Cambria Math" panose="02040503050406030204" pitchFamily="18" charset="0"/>
                                </a:rPr>
                              </m:ctrlPr>
                            </m:dPr>
                            <m:e>
                              <m:r>
                                <a:rPr lang="zh-CN" altLang="en-US" i="0">
                                  <a:latin typeface="Cambria Math" panose="02040503050406030204" pitchFamily="18" charset="0"/>
                                </a:rPr>
                                <m:t>0,1</m:t>
                              </m:r>
                            </m:e>
                            <m:e>
                              <m:r>
                                <a:rPr lang="zh-CN" altLang="en-US" i="0">
                                  <a:latin typeface="Cambria Math" panose="02040503050406030204" pitchFamily="18" charset="0"/>
                                </a:rPr>
                                <m:t> </m:t>
                              </m:r>
                            </m:e>
                            <m:e>
                              <m:r>
                                <a:rPr lang="zh-CN" altLang="en-US" i="0">
                                  <a:latin typeface="Cambria Math" panose="02040503050406030204" pitchFamily="18" charset="0"/>
                                </a:rPr>
                                <m:t>…</m:t>
                              </m:r>
                              <m:r>
                                <a:rPr lang="zh-CN" altLang="en-US" i="1">
                                  <a:latin typeface="Cambria Math" panose="02040503050406030204" pitchFamily="18" charset="0"/>
                                </a:rPr>
                                <m:t>𝑚</m:t>
                              </m:r>
                            </m:e>
                          </m:d>
                        </m:e>
                      </m:d>
                    </m:oMath>
                  </m:oMathPara>
                </a14:m>
                <a:endParaRPr lang="zh-CN" altLang="en-US" dirty="0"/>
              </a:p>
            </p:txBody>
          </p:sp>
        </mc:Choice>
        <mc:Fallback xmlns="">
          <p:sp>
            <p:nvSpPr>
              <p:cNvPr id="12" name="文本框 11">
                <a:extLst>
                  <a:ext uri="{FF2B5EF4-FFF2-40B4-BE49-F238E27FC236}">
                    <a16:creationId xmlns:a16="http://schemas.microsoft.com/office/drawing/2014/main" id="{6512F5E4-0C13-CFF7-BBA7-3A91A3150702}"/>
                  </a:ext>
                </a:extLst>
              </p:cNvPr>
              <p:cNvSpPr txBox="1">
                <a:spLocks noRot="1" noChangeAspect="1" noMove="1" noResize="1" noEditPoints="1" noAdjustHandles="1" noChangeArrowheads="1" noChangeShapeType="1" noTextEdit="1"/>
              </p:cNvSpPr>
              <p:nvPr/>
            </p:nvSpPr>
            <p:spPr>
              <a:xfrm>
                <a:off x="2243091" y="3569558"/>
                <a:ext cx="7705818" cy="848566"/>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0403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strips(down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strips(downLeft)">
                                      <p:cBhvr>
                                        <p:cTn id="15" dur="500"/>
                                        <p:tgtEl>
                                          <p:spTgt spid="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5">
                                            <p:txEl>
                                              <p:pRg st="7" end="7"/>
                                            </p:txEl>
                                          </p:spTgt>
                                        </p:tgtEl>
                                        <p:attrNameLst>
                                          <p:attrName>style.visibility</p:attrName>
                                        </p:attrNameLst>
                                      </p:cBhvr>
                                      <p:to>
                                        <p:strVal val="visible"/>
                                      </p:to>
                                    </p:set>
                                    <p:animEffect transition="in" filter="strips(downLeft)">
                                      <p:cBhvr>
                                        <p:cTn id="20" dur="500"/>
                                        <p:tgtEl>
                                          <p:spTgt spid="5">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animEffect transition="in" filter="strips(downLeft)">
                                      <p:cBhvr>
                                        <p:cTn id="25" dur="500"/>
                                        <p:tgtEl>
                                          <p:spTgt spid="5">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5">
                                            <p:txEl>
                                              <p:pRg st="9" end="9"/>
                                            </p:txEl>
                                          </p:spTgt>
                                        </p:tgtEl>
                                        <p:attrNameLst>
                                          <p:attrName>style.visibility</p:attrName>
                                        </p:attrNameLst>
                                      </p:cBhvr>
                                      <p:to>
                                        <p:strVal val="visible"/>
                                      </p:to>
                                    </p:set>
                                    <p:animEffect transition="in" filter="strips(downLeft)">
                                      <p:cBhvr>
                                        <p:cTn id="30"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4</a:t>
            </a:r>
            <a:r>
              <a:rPr lang="zh-CN" altLang="en-US" dirty="0"/>
              <a:t>、正则化回归分析</a:t>
            </a:r>
          </a:p>
        </p:txBody>
      </p:sp>
      <p:sp>
        <p:nvSpPr>
          <p:cNvPr id="2" name="Text Placeholder 3">
            <a:extLst>
              <a:ext uri="{FF2B5EF4-FFF2-40B4-BE49-F238E27FC236}">
                <a16:creationId xmlns:a16="http://schemas.microsoft.com/office/drawing/2014/main" id="{D6880D77-4CB4-E697-BECA-056A5D4BECD0}"/>
              </a:ext>
            </a:extLst>
          </p:cNvPr>
          <p:cNvSpPr txBox="1"/>
          <p:nvPr/>
        </p:nvSpPr>
        <p:spPr>
          <a:xfrm>
            <a:off x="1436908" y="1420811"/>
            <a:ext cx="4104456" cy="804314"/>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 Placeholder 4">
            <a:extLst>
              <a:ext uri="{FF2B5EF4-FFF2-40B4-BE49-F238E27FC236}">
                <a16:creationId xmlns:a16="http://schemas.microsoft.com/office/drawing/2014/main" id="{3A4439C7-0573-55E5-0535-CD3C44B63A56}"/>
              </a:ext>
            </a:extLst>
          </p:cNvPr>
          <p:cNvSpPr txBox="1"/>
          <p:nvPr/>
        </p:nvSpPr>
        <p:spPr>
          <a:xfrm>
            <a:off x="404585" y="1276462"/>
            <a:ext cx="11382827" cy="3510908"/>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为了解决过拟合问题，最常见的一般有两种解决方法：①进行特征工程，尽量选取少的属性变量②采用正则化。</a:t>
            </a: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一、过拟合与正则化</a:t>
            </a:r>
            <a:endParaRPr lang="en-US" altLang="zh-CN" sz="1600" b="1" u="sng"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如果数据集中有非常多的特征，则通过学习得到的假设可能能够非常好地适应训练集（代价函数可能几乎为</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），但是可能会不能推广到新的数据，也就是泛化性很差。</a:t>
            </a:r>
          </a:p>
          <a:p>
            <a:pPr marL="0" indent="0" algn="just">
              <a:lnSpc>
                <a:spcPct val="150000"/>
              </a:lnSpc>
              <a:buNone/>
            </a:pP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用线性回归预测房型面积大小和价格关系来举例。左边第一个模型是一个简单线性模型，作为一条支线，并不能很好拟合呈现对数形式分布的样本点，于是出现了欠拟合（</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underfitting</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），其不能很好地适应我们的训练集；右边第一个模型我们建立了一个四次方的模型，其拟合了每一个样本点，但由于过于强调拟合原始数据，而丢失了算法的本质</a:t>
            </a:r>
            <a:r>
              <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预测新数据。我们可以看出，若给出一个新的值使之预测，它将表现的很差，这便是过拟合，虽然能非常好地适应我们的训练集但在新输入变量进行预测时可能会效果不好；而中间的模型，我们以二次项的形式去拟合，描绘了类似对数形式的分布，似乎最适合当前场景。</a:t>
            </a:r>
          </a:p>
          <a:p>
            <a:pPr marL="0" indent="0" algn="just">
              <a:lnSpc>
                <a:spcPct val="150000"/>
              </a:lnSpc>
              <a:buNone/>
            </a:pPr>
            <a:endParaRPr lang="en-US" altLang="zh-CN" sz="1600" dirty="0">
              <a:solidFill>
                <a:schemeClr val="bg1">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4" name="图片 3">
            <a:extLst>
              <a:ext uri="{FF2B5EF4-FFF2-40B4-BE49-F238E27FC236}">
                <a16:creationId xmlns:a16="http://schemas.microsoft.com/office/drawing/2014/main" id="{A5531015-510E-20D8-EB40-700E482E897D}"/>
              </a:ext>
            </a:extLst>
          </p:cNvPr>
          <p:cNvPicPr>
            <a:picLocks noChangeAspect="1"/>
          </p:cNvPicPr>
          <p:nvPr/>
        </p:nvPicPr>
        <p:blipFill>
          <a:blip r:embed="rId2"/>
          <a:stretch>
            <a:fillRect/>
          </a:stretch>
        </p:blipFill>
        <p:spPr>
          <a:xfrm>
            <a:off x="2645550" y="5015001"/>
            <a:ext cx="6900900" cy="1572231"/>
          </a:xfrm>
          <a:prstGeom prst="rect">
            <a:avLst/>
          </a:prstGeom>
        </p:spPr>
      </p:pic>
    </p:spTree>
    <p:extLst>
      <p:ext uri="{BB962C8B-B14F-4D97-AF65-F5344CB8AC3E}">
        <p14:creationId xmlns:p14="http://schemas.microsoft.com/office/powerpoint/2010/main" val="385148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strips(down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strips(downLeft)">
                                      <p:cBhvr>
                                        <p:cTn id="15" dur="5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strips(downLeft)">
                                      <p:cBhvr>
                                        <p:cTn id="20" dur="500"/>
                                        <p:tgtEl>
                                          <p:spTgt spid="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strips(downLeft)">
                                      <p:cBhvr>
                                        <p:cTn id="2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12733</TotalTime>
  <Words>6164</Words>
  <Application>Microsoft Office PowerPoint</Application>
  <PresentationFormat>宽屏</PresentationFormat>
  <Paragraphs>278</Paragraphs>
  <Slides>31</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31</vt:i4>
      </vt:variant>
    </vt:vector>
  </HeadingPairs>
  <TitlesOfParts>
    <vt:vector size="41" baseType="lpstr">
      <vt:lpstr>等线</vt:lpstr>
      <vt:lpstr>微软雅黑</vt:lpstr>
      <vt:lpstr>Arial</vt:lpstr>
      <vt:lpstr>Calibri</vt:lpstr>
      <vt:lpstr>Cambria Math</vt:lpstr>
      <vt:lpstr>Lato</vt:lpstr>
      <vt:lpstr>Raleway</vt:lpstr>
      <vt:lpstr>Times New Roman</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戴 宇睿</cp:lastModifiedBy>
  <cp:revision>431</cp:revision>
  <dcterms:created xsi:type="dcterms:W3CDTF">2017-02-13T15:17:59Z</dcterms:created>
  <dcterms:modified xsi:type="dcterms:W3CDTF">2022-09-12T07:04:19Z</dcterms:modified>
</cp:coreProperties>
</file>